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9" r:id="rId9"/>
    <p:sldId id="266" r:id="rId10"/>
    <p:sldId id="268" r:id="rId11"/>
    <p:sldId id="280" r:id="rId12"/>
    <p:sldId id="272" r:id="rId13"/>
    <p:sldId id="281" r:id="rId14"/>
    <p:sldId id="274" r:id="rId15"/>
    <p:sldId id="282" r:id="rId16"/>
    <p:sldId id="276" r:id="rId17"/>
    <p:sldId id="277" r:id="rId18"/>
    <p:sldId id="287" r:id="rId19"/>
    <p:sldId id="289" r:id="rId20"/>
    <p:sldId id="294" r:id="rId21"/>
    <p:sldId id="295" r:id="rId22"/>
    <p:sldId id="293" r:id="rId23"/>
    <p:sldId id="291" r:id="rId24"/>
    <p:sldId id="292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9F4AB-B277-406C-8BDD-72F46BFA59FC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15F1-1B7C-4035-8D17-896F4D44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B0956A-E160-482A-8434-4DD739DD78F4}" type="slidenum">
              <a:rPr lang="vi-VN" altLang="en-US" sz="1200">
                <a:latin typeface="VNI-Times" pitchFamily="2" charset="0"/>
              </a:rPr>
              <a:pPr eaLnBrk="1" hangingPunct="1"/>
              <a:t>7</a:t>
            </a:fld>
            <a:endParaRPr lang="vi-VN" altLang="en-US" sz="1200">
              <a:latin typeface="VNI-Times" pitchFamily="2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120E6C-B5D5-4E29-96D2-41310128C78D}" type="slidenum">
              <a:rPr lang="vi-VN" altLang="en-US" sz="1200">
                <a:latin typeface="VNI-Times" pitchFamily="2" charset="0"/>
              </a:rPr>
              <a:pPr eaLnBrk="1" hangingPunct="1"/>
              <a:t>9</a:t>
            </a:fld>
            <a:endParaRPr lang="vi-VN" altLang="en-US" sz="1200">
              <a:latin typeface="VNI-Times" pitchFamily="2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54B8D6-E513-4AFA-80DC-5F225FD864CC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52134B-A37A-4388-98A1-009C921778A9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0CF798-3E31-4AE2-A1E3-E5EE06329C23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7B33A-1DC8-4108-BB36-52ACD4D42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Le%20Anh%20Thiem\Desktop\ADN_chi%20SEN\Video\DNA%20strand.WMV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934199"/>
          </a:xfrm>
        </p:spPr>
        <p:txBody>
          <a:bodyPr>
            <a:normAutofit/>
          </a:bodyPr>
          <a:lstStyle/>
          <a:p>
            <a:r>
              <a:rPr lang="en-US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9812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Hằng</a:t>
            </a:r>
          </a:p>
          <a:p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Yên Thường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0791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286000" y="533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</a:rPr>
              <a:t>BÀI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9220" name="WordArt 8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6096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pic>
        <p:nvPicPr>
          <p:cNvPr id="9222" name="Picture 10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6096000" y="2819400"/>
            <a:ext cx="1295400" cy="304800"/>
            <a:chOff x="768" y="3072"/>
            <a:chExt cx="768" cy="240"/>
          </a:xfrm>
        </p:grpSpPr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1" name="Line 14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224" name="Line 16"/>
          <p:cNvSpPr>
            <a:spLocks noChangeShapeType="1"/>
          </p:cNvSpPr>
          <p:nvPr/>
        </p:nvSpPr>
        <p:spPr bwMode="auto">
          <a:xfrm flipV="1">
            <a:off x="7391400" y="2667000"/>
            <a:ext cx="609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7772400" y="2286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nucleotit</a:t>
            </a:r>
            <a:endParaRPr lang="en-US" altLang="en-US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83334" y="1965325"/>
            <a:ext cx="44934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3399"/>
                </a:solidFill>
              </a:rPr>
              <a:t>? </a:t>
            </a:r>
            <a:r>
              <a:rPr lang="en-US" altLang="en-US" sz="3200" dirty="0" err="1">
                <a:solidFill>
                  <a:srgbClr val="FF3399"/>
                </a:solidFill>
              </a:rPr>
              <a:t>Với</a:t>
            </a:r>
            <a:r>
              <a:rPr lang="en-US" altLang="en-US" sz="3200" dirty="0">
                <a:solidFill>
                  <a:srgbClr val="FF3399"/>
                </a:solidFill>
              </a:rPr>
              <a:t> 4 </a:t>
            </a:r>
            <a:r>
              <a:rPr lang="en-US" altLang="en-US" sz="3200" dirty="0" err="1">
                <a:solidFill>
                  <a:srgbClr val="FF3399"/>
                </a:solidFill>
              </a:rPr>
              <a:t>loại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nucleotit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có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thể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tạo</a:t>
            </a:r>
            <a:r>
              <a:rPr lang="en-US" altLang="en-US" sz="3200" dirty="0">
                <a:solidFill>
                  <a:srgbClr val="FF3399"/>
                </a:solidFill>
              </a:rPr>
              <a:t> ra bao </a:t>
            </a:r>
            <a:r>
              <a:rPr lang="en-US" altLang="en-US" sz="3200" dirty="0" err="1">
                <a:solidFill>
                  <a:srgbClr val="FF3399"/>
                </a:solidFill>
              </a:rPr>
              <a:t>nhiêu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cách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sắp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xếp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khác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nhau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trên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mạch</a:t>
            </a:r>
            <a:r>
              <a:rPr lang="en-US" altLang="en-US" sz="3200" dirty="0">
                <a:solidFill>
                  <a:srgbClr val="FF3399"/>
                </a:solidFill>
              </a:rPr>
              <a:t> ADN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BA3AB-3D9D-4293-907D-FDB7240C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46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911149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181599" y="5552422"/>
            <a:ext cx="3415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559349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CRICK</a:t>
            </a:r>
          </a:p>
        </p:txBody>
      </p:sp>
    </p:spTree>
    <p:extLst>
      <p:ext uri="{BB962C8B-B14F-4D97-AF65-F5344CB8AC3E}">
        <p14:creationId xmlns:p14="http://schemas.microsoft.com/office/powerpoint/2010/main" val="146982627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1-coll-dna-knoll-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7" r="20984"/>
          <a:stretch>
            <a:fillRect/>
          </a:stretch>
        </p:blipFill>
        <p:spPr bwMode="auto">
          <a:xfrm>
            <a:off x="0" y="723900"/>
            <a:ext cx="3106738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NA strand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4" r="13251"/>
          <a:stretch>
            <a:fillRect/>
          </a:stretch>
        </p:blipFill>
        <p:spPr>
          <a:xfrm>
            <a:off x="3227388" y="838200"/>
            <a:ext cx="3048000" cy="5426075"/>
          </a:xfrm>
        </p:spPr>
      </p:pic>
      <p:pic>
        <p:nvPicPr>
          <p:cNvPr id="6" name="Picture 4" descr="Space-filling model of a section of DNA molecu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779463"/>
            <a:ext cx="2736850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9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8600" y="228600"/>
            <a:ext cx="3751263" cy="6354763"/>
            <a:chOff x="1680" y="29"/>
            <a:chExt cx="2363" cy="4003"/>
          </a:xfrm>
        </p:grpSpPr>
        <p:sp>
          <p:nvSpPr>
            <p:cNvPr id="13317" name="Line 22"/>
            <p:cNvSpPr>
              <a:spLocks noChangeShapeType="1"/>
            </p:cNvSpPr>
            <p:nvPr/>
          </p:nvSpPr>
          <p:spPr bwMode="auto">
            <a:xfrm>
              <a:off x="1910" y="3696"/>
              <a:ext cx="1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3318" name="Group 25"/>
            <p:cNvGrpSpPr>
              <a:grpSpLocks/>
            </p:cNvGrpSpPr>
            <p:nvPr/>
          </p:nvGrpSpPr>
          <p:grpSpPr bwMode="auto">
            <a:xfrm>
              <a:off x="1680" y="29"/>
              <a:ext cx="2363" cy="4003"/>
              <a:chOff x="1690" y="41"/>
              <a:chExt cx="2363" cy="4003"/>
            </a:xfrm>
          </p:grpSpPr>
          <p:sp>
            <p:nvSpPr>
              <p:cNvPr id="13319" name="Text Box 15"/>
              <p:cNvSpPr txBox="1">
                <a:spLocks noChangeArrowheads="1"/>
              </p:cNvSpPr>
              <p:nvPr/>
            </p:nvSpPr>
            <p:spPr bwMode="auto">
              <a:xfrm>
                <a:off x="3381" y="1597"/>
                <a:ext cx="672" cy="33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34A</a:t>
                </a:r>
                <a:r>
                  <a:rPr lang="en-US" sz="2800" b="1" baseline="30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0</a:t>
                </a:r>
                <a:endParaRPr lang="en-US" sz="28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0" name="Text Box 16"/>
              <p:cNvSpPr txBox="1">
                <a:spLocks noChangeArrowheads="1"/>
              </p:cNvSpPr>
              <p:nvPr/>
            </p:nvSpPr>
            <p:spPr bwMode="auto">
              <a:xfrm>
                <a:off x="2048" y="3705"/>
                <a:ext cx="960" cy="33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20A</a:t>
                </a:r>
                <a:r>
                  <a:rPr lang="en-US" sz="2800" b="1" baseline="30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0</a:t>
                </a:r>
                <a:endParaRPr lang="en-US" sz="28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321" name="Picture 17" descr="ADN9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0" y="41"/>
                <a:ext cx="1576" cy="36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22" name="Line 18"/>
              <p:cNvSpPr>
                <a:spLocks noChangeShapeType="1"/>
              </p:cNvSpPr>
              <p:nvPr/>
            </p:nvSpPr>
            <p:spPr bwMode="auto">
              <a:xfrm>
                <a:off x="3130" y="843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3" name="Line 19"/>
              <p:cNvSpPr>
                <a:spLocks noChangeShapeType="1"/>
              </p:cNvSpPr>
              <p:nvPr/>
            </p:nvSpPr>
            <p:spPr bwMode="auto">
              <a:xfrm flipH="1">
                <a:off x="3370" y="843"/>
                <a:ext cx="8" cy="21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4" name="Line 20"/>
              <p:cNvSpPr>
                <a:spLocks noChangeShapeType="1"/>
              </p:cNvSpPr>
              <p:nvPr/>
            </p:nvSpPr>
            <p:spPr bwMode="auto">
              <a:xfrm>
                <a:off x="3130" y="3037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5" name="Line 21"/>
              <p:cNvSpPr>
                <a:spLocks noChangeShapeType="1"/>
              </p:cNvSpPr>
              <p:nvPr/>
            </p:nvSpPr>
            <p:spPr bwMode="auto">
              <a:xfrm>
                <a:off x="1910" y="3565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6" name="Line 23"/>
              <p:cNvSpPr>
                <a:spLocks noChangeShapeType="1"/>
              </p:cNvSpPr>
              <p:nvPr/>
            </p:nvSpPr>
            <p:spPr bwMode="auto">
              <a:xfrm>
                <a:off x="3168" y="3563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886200" y="457200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>
            <a:off x="3429000" y="2514600"/>
            <a:ext cx="5334000" cy="3581400"/>
          </a:xfrm>
          <a:prstGeom prst="cloudCallout">
            <a:avLst>
              <a:gd name="adj1" fmla="val -38394"/>
              <a:gd name="adj2" fmla="val 5053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700" dirty="0"/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?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35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581400" y="2286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pic>
        <p:nvPicPr>
          <p:cNvPr id="15364" name="Picture 6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7399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831850" y="1463676"/>
            <a:ext cx="50355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3399"/>
                </a:solidFill>
              </a:rPr>
              <a:t>Quan </a:t>
            </a:r>
            <a:r>
              <a:rPr lang="en-US" altLang="en-US" dirty="0" err="1">
                <a:solidFill>
                  <a:srgbClr val="FF3399"/>
                </a:solidFill>
              </a:rPr>
              <a:t>sát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hình</a:t>
            </a:r>
            <a:r>
              <a:rPr lang="en-US" altLang="en-US" dirty="0">
                <a:solidFill>
                  <a:srgbClr val="FF3399"/>
                </a:solidFill>
              </a:rPr>
              <a:t> 15 /</a:t>
            </a:r>
            <a:r>
              <a:rPr lang="en-US" altLang="en-US" dirty="0" err="1">
                <a:solidFill>
                  <a:srgbClr val="FF3399"/>
                </a:solidFill>
              </a:rPr>
              <a:t>sgk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thảo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luận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nhóm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trả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lời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câu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hỏi</a:t>
            </a:r>
            <a:r>
              <a:rPr lang="en-US" altLang="en-US" dirty="0">
                <a:solidFill>
                  <a:srgbClr val="FF3399"/>
                </a:solidFill>
              </a:rPr>
              <a:t>:</a:t>
            </a:r>
          </a:p>
          <a:p>
            <a:pPr eaLnBrk="1" hangingPunct="1"/>
            <a:r>
              <a:rPr lang="en-US" altLang="en-US" dirty="0" err="1">
                <a:solidFill>
                  <a:srgbClr val="FF3399"/>
                </a:solidFill>
              </a:rPr>
              <a:t>Các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loại</a:t>
            </a:r>
            <a:r>
              <a:rPr lang="en-US" altLang="en-US" dirty="0">
                <a:solidFill>
                  <a:srgbClr val="FF3399"/>
                </a:solidFill>
              </a:rPr>
              <a:t> Nu </a:t>
            </a:r>
            <a:r>
              <a:rPr lang="en-US" altLang="en-US" dirty="0" err="1">
                <a:solidFill>
                  <a:srgbClr val="FF3399"/>
                </a:solidFill>
              </a:rPr>
              <a:t>nào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giữa</a:t>
            </a:r>
            <a:r>
              <a:rPr lang="en-US" altLang="en-US" dirty="0">
                <a:solidFill>
                  <a:srgbClr val="FF3399"/>
                </a:solidFill>
              </a:rPr>
              <a:t> 2 </a:t>
            </a:r>
            <a:r>
              <a:rPr lang="en-US" altLang="en-US" dirty="0" err="1">
                <a:solidFill>
                  <a:srgbClr val="FF3399"/>
                </a:solidFill>
              </a:rPr>
              <a:t>mạch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đơn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liên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kết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với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nhau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thành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cặp</a:t>
            </a:r>
            <a:r>
              <a:rPr lang="en-US" altLang="en-US" dirty="0">
                <a:solidFill>
                  <a:srgbClr val="FF3399"/>
                </a:solidFill>
              </a:rPr>
              <a:t>?</a:t>
            </a:r>
          </a:p>
          <a:p>
            <a:pPr eaLnBrk="1" hangingPunct="1"/>
            <a:endParaRPr lang="en-US" altLang="en-US" sz="2000" dirty="0">
              <a:solidFill>
                <a:srgbClr val="FF3399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831850" y="3633372"/>
            <a:ext cx="51117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-A-T-G-G-X-T-A-G-T-X-</a:t>
            </a:r>
          </a:p>
          <a:p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2000" dirty="0"/>
          </a:p>
          <a:p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T- A- X- X- G- A- T- X- A- G-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479550" y="2286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</a:rPr>
              <a:t>BÀI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84600" y="3303588"/>
            <a:ext cx="766763" cy="287337"/>
            <a:chOff x="2832" y="1440"/>
            <a:chExt cx="483" cy="181"/>
          </a:xfrm>
        </p:grpSpPr>
        <p:grpSp>
          <p:nvGrpSpPr>
            <p:cNvPr id="14599" name="Group 3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601" name="Group 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603" name="Group 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60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06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04" name="Line 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02" name="Line 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00" name="Text Box 10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39" name="Group 11"/>
          <p:cNvGrpSpPr>
            <a:grpSpLocks/>
          </p:cNvGrpSpPr>
          <p:nvPr/>
        </p:nvGrpSpPr>
        <p:grpSpPr bwMode="auto">
          <a:xfrm>
            <a:off x="542925" y="339725"/>
            <a:ext cx="579438" cy="274638"/>
            <a:chOff x="385" y="2036"/>
            <a:chExt cx="365" cy="173"/>
          </a:xfrm>
        </p:grpSpPr>
        <p:grpSp>
          <p:nvGrpSpPr>
            <p:cNvPr id="14591" name="Group 12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93" name="Group 13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95" name="Group 14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9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8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96" name="Line 17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94" name="Line 18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92" name="Text Box 19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40" name="Group 20"/>
          <p:cNvGrpSpPr>
            <a:grpSpLocks/>
          </p:cNvGrpSpPr>
          <p:nvPr/>
        </p:nvGrpSpPr>
        <p:grpSpPr bwMode="auto">
          <a:xfrm>
            <a:off x="552450" y="319088"/>
            <a:ext cx="579438" cy="274637"/>
            <a:chOff x="385" y="2036"/>
            <a:chExt cx="365" cy="173"/>
          </a:xfrm>
        </p:grpSpPr>
        <p:grpSp>
          <p:nvGrpSpPr>
            <p:cNvPr id="14583" name="Group 21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85" name="Group 22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87" name="Group 23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89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90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88" name="Line 26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86" name="Line 27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84" name="Text Box 28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41" name="AutoShape 29"/>
          <p:cNvSpPr>
            <a:spLocks noChangeArrowheads="1"/>
          </p:cNvSpPr>
          <p:nvPr/>
        </p:nvSpPr>
        <p:spPr bwMode="auto">
          <a:xfrm>
            <a:off x="590550" y="569913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 flipH="1">
            <a:off x="590550" y="741363"/>
            <a:ext cx="442913" cy="274637"/>
            <a:chOff x="715" y="2036"/>
            <a:chExt cx="279" cy="173"/>
          </a:xfrm>
        </p:grpSpPr>
        <p:grpSp>
          <p:nvGrpSpPr>
            <p:cNvPr id="14579" name="Group 31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81" name="AutoShape 32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82" name="AutoShape 33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80" name="Text Box 34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3" name="Group 35"/>
          <p:cNvGrpSpPr>
            <a:grpSpLocks/>
          </p:cNvGrpSpPr>
          <p:nvPr/>
        </p:nvGrpSpPr>
        <p:grpSpPr bwMode="auto">
          <a:xfrm flipH="1">
            <a:off x="568325" y="973138"/>
            <a:ext cx="449263" cy="274637"/>
            <a:chOff x="727" y="1903"/>
            <a:chExt cx="283" cy="173"/>
          </a:xfrm>
        </p:grpSpPr>
        <p:sp>
          <p:nvSpPr>
            <p:cNvPr id="14577" name="Freeform 36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Text Box 37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44" name="Group 38"/>
          <p:cNvGrpSpPr>
            <a:grpSpLocks/>
          </p:cNvGrpSpPr>
          <p:nvPr/>
        </p:nvGrpSpPr>
        <p:grpSpPr bwMode="auto">
          <a:xfrm flipH="1">
            <a:off x="590550" y="1158875"/>
            <a:ext cx="442913" cy="274638"/>
            <a:chOff x="715" y="2036"/>
            <a:chExt cx="279" cy="173"/>
          </a:xfrm>
        </p:grpSpPr>
        <p:grpSp>
          <p:nvGrpSpPr>
            <p:cNvPr id="14573" name="Group 3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75" name="AutoShape 4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76" name="AutoShape 4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74" name="Text Box 4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5" name="Group 43"/>
          <p:cNvGrpSpPr>
            <a:grpSpLocks/>
          </p:cNvGrpSpPr>
          <p:nvPr/>
        </p:nvGrpSpPr>
        <p:grpSpPr bwMode="auto">
          <a:xfrm>
            <a:off x="552450" y="1368425"/>
            <a:ext cx="579438" cy="274638"/>
            <a:chOff x="385" y="2036"/>
            <a:chExt cx="365" cy="173"/>
          </a:xfrm>
        </p:grpSpPr>
        <p:grpSp>
          <p:nvGrpSpPr>
            <p:cNvPr id="14565" name="Group 4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67" name="Group 4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69" name="Group 4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7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72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70" name="Line 4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68" name="Line 5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66" name="Text Box 5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46" name="AutoShape 52"/>
          <p:cNvSpPr>
            <a:spLocks noChangeArrowheads="1"/>
          </p:cNvSpPr>
          <p:nvPr/>
        </p:nvSpPr>
        <p:spPr bwMode="auto">
          <a:xfrm>
            <a:off x="590550" y="161925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47" name="Line 53"/>
          <p:cNvSpPr>
            <a:spLocks noChangeShapeType="1"/>
          </p:cNvSpPr>
          <p:nvPr/>
        </p:nvSpPr>
        <p:spPr bwMode="auto">
          <a:xfrm>
            <a:off x="1058863" y="571500"/>
            <a:ext cx="4651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8" name="Group 54"/>
          <p:cNvGrpSpPr>
            <a:grpSpLocks/>
          </p:cNvGrpSpPr>
          <p:nvPr/>
        </p:nvGrpSpPr>
        <p:grpSpPr bwMode="auto">
          <a:xfrm>
            <a:off x="1082675" y="317500"/>
            <a:ext cx="442913" cy="274638"/>
            <a:chOff x="715" y="2036"/>
            <a:chExt cx="279" cy="173"/>
          </a:xfrm>
        </p:grpSpPr>
        <p:grpSp>
          <p:nvGrpSpPr>
            <p:cNvPr id="14561" name="Group 55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63" name="AutoShape 5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4" name="AutoShape 5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62" name="Text Box 58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49" name="Group 59"/>
          <p:cNvGrpSpPr>
            <a:grpSpLocks/>
          </p:cNvGrpSpPr>
          <p:nvPr/>
        </p:nvGrpSpPr>
        <p:grpSpPr bwMode="auto">
          <a:xfrm>
            <a:off x="1096963" y="549275"/>
            <a:ext cx="449262" cy="274638"/>
            <a:chOff x="727" y="1903"/>
            <a:chExt cx="283" cy="173"/>
          </a:xfrm>
        </p:grpSpPr>
        <p:sp>
          <p:nvSpPr>
            <p:cNvPr id="14559" name="Freeform 6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Text Box 6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0" name="Group 62"/>
          <p:cNvGrpSpPr>
            <a:grpSpLocks/>
          </p:cNvGrpSpPr>
          <p:nvPr/>
        </p:nvGrpSpPr>
        <p:grpSpPr bwMode="auto">
          <a:xfrm flipH="1">
            <a:off x="977900" y="735013"/>
            <a:ext cx="579438" cy="274637"/>
            <a:chOff x="385" y="2036"/>
            <a:chExt cx="365" cy="173"/>
          </a:xfrm>
        </p:grpSpPr>
        <p:grpSp>
          <p:nvGrpSpPr>
            <p:cNvPr id="14551" name="Group 6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53" name="Group 6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55" name="Group 6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57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8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56" name="Line 6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54" name="Line 6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52" name="Text Box 7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51" name="AutoShape 71"/>
          <p:cNvSpPr>
            <a:spLocks noChangeArrowheads="1"/>
          </p:cNvSpPr>
          <p:nvPr/>
        </p:nvSpPr>
        <p:spPr bwMode="auto">
          <a:xfrm flipH="1">
            <a:off x="941388" y="990600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52" name="Group 72"/>
          <p:cNvGrpSpPr>
            <a:grpSpLocks/>
          </p:cNvGrpSpPr>
          <p:nvPr/>
        </p:nvGrpSpPr>
        <p:grpSpPr bwMode="auto">
          <a:xfrm flipH="1">
            <a:off x="981075" y="1155700"/>
            <a:ext cx="579438" cy="274638"/>
            <a:chOff x="385" y="2036"/>
            <a:chExt cx="365" cy="173"/>
          </a:xfrm>
        </p:grpSpPr>
        <p:grpSp>
          <p:nvGrpSpPr>
            <p:cNvPr id="14543" name="Group 7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45" name="Group 7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47" name="Group 7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4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5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48" name="Line 7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46" name="Line 7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4" name="Text Box 8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53" name="Group 81"/>
          <p:cNvGrpSpPr>
            <a:grpSpLocks/>
          </p:cNvGrpSpPr>
          <p:nvPr/>
        </p:nvGrpSpPr>
        <p:grpSpPr bwMode="auto">
          <a:xfrm>
            <a:off x="1082675" y="1366838"/>
            <a:ext cx="442913" cy="274637"/>
            <a:chOff x="715" y="2036"/>
            <a:chExt cx="279" cy="173"/>
          </a:xfrm>
        </p:grpSpPr>
        <p:grpSp>
          <p:nvGrpSpPr>
            <p:cNvPr id="14539" name="Group 82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41" name="AutoShape 8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2" name="AutoShape 8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40" name="Text Box 85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54" name="Group 86"/>
          <p:cNvGrpSpPr>
            <a:grpSpLocks/>
          </p:cNvGrpSpPr>
          <p:nvPr/>
        </p:nvGrpSpPr>
        <p:grpSpPr bwMode="auto">
          <a:xfrm>
            <a:off x="1096963" y="1598613"/>
            <a:ext cx="449262" cy="274637"/>
            <a:chOff x="727" y="1903"/>
            <a:chExt cx="283" cy="173"/>
          </a:xfrm>
        </p:grpSpPr>
        <p:sp>
          <p:nvSpPr>
            <p:cNvPr id="14537" name="Freeform 8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Text Box 8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5" name="Group 89"/>
          <p:cNvGrpSpPr>
            <a:grpSpLocks/>
          </p:cNvGrpSpPr>
          <p:nvPr/>
        </p:nvGrpSpPr>
        <p:grpSpPr bwMode="auto">
          <a:xfrm flipH="1">
            <a:off x="573088" y="1819275"/>
            <a:ext cx="449262" cy="274638"/>
            <a:chOff x="727" y="1903"/>
            <a:chExt cx="283" cy="173"/>
          </a:xfrm>
        </p:grpSpPr>
        <p:sp>
          <p:nvSpPr>
            <p:cNvPr id="14535" name="Freeform 9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Text Box 9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56" name="Group 92"/>
          <p:cNvGrpSpPr>
            <a:grpSpLocks/>
          </p:cNvGrpSpPr>
          <p:nvPr/>
        </p:nvGrpSpPr>
        <p:grpSpPr bwMode="auto">
          <a:xfrm flipH="1">
            <a:off x="595313" y="2005013"/>
            <a:ext cx="442912" cy="274637"/>
            <a:chOff x="715" y="2036"/>
            <a:chExt cx="279" cy="173"/>
          </a:xfrm>
        </p:grpSpPr>
        <p:grpSp>
          <p:nvGrpSpPr>
            <p:cNvPr id="14531" name="Group 93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33" name="AutoShape 94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34" name="AutoShape 95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32" name="Text Box 96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57" name="Group 97"/>
          <p:cNvGrpSpPr>
            <a:grpSpLocks/>
          </p:cNvGrpSpPr>
          <p:nvPr/>
        </p:nvGrpSpPr>
        <p:grpSpPr bwMode="auto">
          <a:xfrm>
            <a:off x="557213" y="2214563"/>
            <a:ext cx="579437" cy="274637"/>
            <a:chOff x="385" y="2036"/>
            <a:chExt cx="365" cy="173"/>
          </a:xfrm>
        </p:grpSpPr>
        <p:grpSp>
          <p:nvGrpSpPr>
            <p:cNvPr id="14523" name="Group 98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25" name="Group 99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27" name="Group 100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2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30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28" name="Line 103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26" name="Line 104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24" name="Text Box 105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58" name="AutoShape 106"/>
          <p:cNvSpPr>
            <a:spLocks noChangeArrowheads="1"/>
          </p:cNvSpPr>
          <p:nvPr/>
        </p:nvSpPr>
        <p:spPr bwMode="auto">
          <a:xfrm>
            <a:off x="595313" y="2465388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59" name="AutoShape 107"/>
          <p:cNvSpPr>
            <a:spLocks noChangeArrowheads="1"/>
          </p:cNvSpPr>
          <p:nvPr/>
        </p:nvSpPr>
        <p:spPr bwMode="auto">
          <a:xfrm flipH="1">
            <a:off x="946150" y="183673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60" name="Group 108"/>
          <p:cNvGrpSpPr>
            <a:grpSpLocks/>
          </p:cNvGrpSpPr>
          <p:nvPr/>
        </p:nvGrpSpPr>
        <p:grpSpPr bwMode="auto">
          <a:xfrm flipH="1">
            <a:off x="985838" y="2001838"/>
            <a:ext cx="579437" cy="274637"/>
            <a:chOff x="385" y="2036"/>
            <a:chExt cx="365" cy="173"/>
          </a:xfrm>
        </p:grpSpPr>
        <p:grpSp>
          <p:nvGrpSpPr>
            <p:cNvPr id="14515" name="Group 109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517" name="Group 110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519" name="Group 111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2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22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20" name="Line 114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518" name="Line 115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16" name="Text Box 116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61" name="Group 117"/>
          <p:cNvGrpSpPr>
            <a:grpSpLocks/>
          </p:cNvGrpSpPr>
          <p:nvPr/>
        </p:nvGrpSpPr>
        <p:grpSpPr bwMode="auto">
          <a:xfrm>
            <a:off x="1087438" y="2212975"/>
            <a:ext cx="442912" cy="274638"/>
            <a:chOff x="715" y="2036"/>
            <a:chExt cx="279" cy="173"/>
          </a:xfrm>
        </p:grpSpPr>
        <p:grpSp>
          <p:nvGrpSpPr>
            <p:cNvPr id="14511" name="Group 118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13" name="AutoShape 11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14" name="AutoShape 12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12" name="Text Box 121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62" name="Group 122"/>
          <p:cNvGrpSpPr>
            <a:grpSpLocks/>
          </p:cNvGrpSpPr>
          <p:nvPr/>
        </p:nvGrpSpPr>
        <p:grpSpPr bwMode="auto">
          <a:xfrm>
            <a:off x="1101725" y="2444750"/>
            <a:ext cx="449263" cy="274638"/>
            <a:chOff x="727" y="1903"/>
            <a:chExt cx="283" cy="173"/>
          </a:xfrm>
        </p:grpSpPr>
        <p:sp>
          <p:nvSpPr>
            <p:cNvPr id="14509" name="Freeform 123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Text Box 124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63" name="Group 125"/>
          <p:cNvGrpSpPr>
            <a:grpSpLocks/>
          </p:cNvGrpSpPr>
          <p:nvPr/>
        </p:nvGrpSpPr>
        <p:grpSpPr bwMode="auto">
          <a:xfrm flipH="1">
            <a:off x="577850" y="2665413"/>
            <a:ext cx="449263" cy="274637"/>
            <a:chOff x="727" y="1903"/>
            <a:chExt cx="283" cy="173"/>
          </a:xfrm>
        </p:grpSpPr>
        <p:sp>
          <p:nvSpPr>
            <p:cNvPr id="14507" name="Freeform 126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Text Box 127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14364" name="Group 128"/>
          <p:cNvGrpSpPr>
            <a:grpSpLocks/>
          </p:cNvGrpSpPr>
          <p:nvPr/>
        </p:nvGrpSpPr>
        <p:grpSpPr bwMode="auto">
          <a:xfrm flipH="1">
            <a:off x="600075" y="2851150"/>
            <a:ext cx="442913" cy="274638"/>
            <a:chOff x="715" y="2036"/>
            <a:chExt cx="279" cy="173"/>
          </a:xfrm>
        </p:grpSpPr>
        <p:grpSp>
          <p:nvGrpSpPr>
            <p:cNvPr id="14503" name="Group 12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505" name="AutoShape 13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06" name="AutoShape 13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504" name="Text Box 13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65" name="Group 133"/>
          <p:cNvGrpSpPr>
            <a:grpSpLocks/>
          </p:cNvGrpSpPr>
          <p:nvPr/>
        </p:nvGrpSpPr>
        <p:grpSpPr bwMode="auto">
          <a:xfrm>
            <a:off x="561975" y="3060700"/>
            <a:ext cx="579438" cy="274638"/>
            <a:chOff x="385" y="2036"/>
            <a:chExt cx="365" cy="173"/>
          </a:xfrm>
        </p:grpSpPr>
        <p:grpSp>
          <p:nvGrpSpPr>
            <p:cNvPr id="14495" name="Group 13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497" name="Group 13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99" name="Group 13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50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0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500" name="Line 13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98" name="Line 14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96" name="Text Box 14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14366" name="AutoShape 142"/>
          <p:cNvSpPr>
            <a:spLocks noChangeArrowheads="1"/>
          </p:cNvSpPr>
          <p:nvPr/>
        </p:nvSpPr>
        <p:spPr bwMode="auto">
          <a:xfrm>
            <a:off x="600075" y="3311525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14367" name="AutoShape 143"/>
          <p:cNvSpPr>
            <a:spLocks noChangeArrowheads="1"/>
          </p:cNvSpPr>
          <p:nvPr/>
        </p:nvSpPr>
        <p:spPr bwMode="auto">
          <a:xfrm flipH="1">
            <a:off x="950913" y="2682875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68" name="Group 144"/>
          <p:cNvGrpSpPr>
            <a:grpSpLocks/>
          </p:cNvGrpSpPr>
          <p:nvPr/>
        </p:nvGrpSpPr>
        <p:grpSpPr bwMode="auto">
          <a:xfrm flipH="1">
            <a:off x="990600" y="2847975"/>
            <a:ext cx="579438" cy="274638"/>
            <a:chOff x="385" y="2036"/>
            <a:chExt cx="365" cy="173"/>
          </a:xfrm>
        </p:grpSpPr>
        <p:grpSp>
          <p:nvGrpSpPr>
            <p:cNvPr id="14487" name="Group 14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14489" name="Group 14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91" name="Group 14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93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9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92" name="Line 15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90" name="Line 15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88" name="Text Box 15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14369" name="Group 153"/>
          <p:cNvGrpSpPr>
            <a:grpSpLocks/>
          </p:cNvGrpSpPr>
          <p:nvPr/>
        </p:nvGrpSpPr>
        <p:grpSpPr bwMode="auto">
          <a:xfrm>
            <a:off x="1092200" y="3059113"/>
            <a:ext cx="442913" cy="274637"/>
            <a:chOff x="715" y="2036"/>
            <a:chExt cx="279" cy="173"/>
          </a:xfrm>
        </p:grpSpPr>
        <p:grpSp>
          <p:nvGrpSpPr>
            <p:cNvPr id="14483" name="Group 15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485" name="AutoShape 15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6" name="AutoShape 15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84" name="Text Box 15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14370" name="Group 158"/>
          <p:cNvGrpSpPr>
            <a:grpSpLocks/>
          </p:cNvGrpSpPr>
          <p:nvPr/>
        </p:nvGrpSpPr>
        <p:grpSpPr bwMode="auto">
          <a:xfrm>
            <a:off x="1106488" y="3290888"/>
            <a:ext cx="449262" cy="274637"/>
            <a:chOff x="727" y="1903"/>
            <a:chExt cx="283" cy="173"/>
          </a:xfrm>
        </p:grpSpPr>
        <p:sp>
          <p:nvSpPr>
            <p:cNvPr id="14481" name="Freeform 159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Text Box 160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14371" name="Freeform 161"/>
          <p:cNvSpPr>
            <a:spLocks/>
          </p:cNvSpPr>
          <p:nvPr/>
        </p:nvSpPr>
        <p:spPr bwMode="auto">
          <a:xfrm>
            <a:off x="557213" y="355600"/>
            <a:ext cx="38100" cy="3149600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162"/>
          <p:cNvSpPr>
            <a:spLocks/>
          </p:cNvSpPr>
          <p:nvPr/>
        </p:nvSpPr>
        <p:spPr bwMode="auto">
          <a:xfrm>
            <a:off x="1536700" y="357188"/>
            <a:ext cx="77788" cy="3148012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73" name="Group 163"/>
          <p:cNvGrpSpPr>
            <a:grpSpLocks/>
          </p:cNvGrpSpPr>
          <p:nvPr/>
        </p:nvGrpSpPr>
        <p:grpSpPr bwMode="auto">
          <a:xfrm flipH="1">
            <a:off x="581025" y="1165225"/>
            <a:ext cx="442913" cy="274638"/>
            <a:chOff x="715" y="2036"/>
            <a:chExt cx="279" cy="173"/>
          </a:xfrm>
        </p:grpSpPr>
        <p:grpSp>
          <p:nvGrpSpPr>
            <p:cNvPr id="14477" name="Group 16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14479" name="AutoShape 16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0" name="AutoShape 16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78" name="Text Box 16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14374" name="AutoShape 168"/>
          <p:cNvSpPr>
            <a:spLocks noChangeArrowheads="1"/>
          </p:cNvSpPr>
          <p:nvPr/>
        </p:nvSpPr>
        <p:spPr bwMode="auto">
          <a:xfrm>
            <a:off x="600075" y="162560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14375" name="Group 169"/>
          <p:cNvGrpSpPr>
            <a:grpSpLocks/>
          </p:cNvGrpSpPr>
          <p:nvPr/>
        </p:nvGrpSpPr>
        <p:grpSpPr bwMode="auto">
          <a:xfrm flipH="1">
            <a:off x="561975" y="2662238"/>
            <a:ext cx="449263" cy="274637"/>
            <a:chOff x="727" y="1903"/>
            <a:chExt cx="283" cy="173"/>
          </a:xfrm>
        </p:grpSpPr>
        <p:sp>
          <p:nvSpPr>
            <p:cNvPr id="14475" name="Freeform 17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Text Box 17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14376" name="Text Box 172"/>
          <p:cNvSpPr txBox="1">
            <a:spLocks noChangeArrowheads="1"/>
          </p:cNvSpPr>
          <p:nvPr/>
        </p:nvSpPr>
        <p:spPr bwMode="auto">
          <a:xfrm>
            <a:off x="77788" y="3621088"/>
            <a:ext cx="241935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Một đoạn phân tử ADN (mạch thẳng)</a:t>
            </a:r>
          </a:p>
        </p:txBody>
      </p:sp>
      <p:sp>
        <p:nvSpPr>
          <p:cNvPr id="14377" name="Line 174"/>
          <p:cNvSpPr>
            <a:spLocks noChangeShapeType="1"/>
          </p:cNvSpPr>
          <p:nvPr/>
        </p:nvSpPr>
        <p:spPr bwMode="auto">
          <a:xfrm>
            <a:off x="3978275" y="3727450"/>
            <a:ext cx="622300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5"/>
          <p:cNvGrpSpPr>
            <a:grpSpLocks/>
          </p:cNvGrpSpPr>
          <p:nvPr/>
        </p:nvGrpSpPr>
        <p:grpSpPr bwMode="auto">
          <a:xfrm>
            <a:off x="3898900" y="1587500"/>
            <a:ext cx="587375" cy="285750"/>
            <a:chOff x="2783" y="1464"/>
            <a:chExt cx="370" cy="180"/>
          </a:xfrm>
        </p:grpSpPr>
        <p:grpSp>
          <p:nvGrpSpPr>
            <p:cNvPr id="14471" name="Group 176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73" name="AutoShape 17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74" name="AutoShape 17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72" name="Text Box 179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937000" y="2438400"/>
            <a:ext cx="555625" cy="279400"/>
            <a:chOff x="2941" y="1189"/>
            <a:chExt cx="355" cy="176"/>
          </a:xfrm>
        </p:grpSpPr>
        <p:sp>
          <p:nvSpPr>
            <p:cNvPr id="14469" name="Freeform 181"/>
            <p:cNvSpPr>
              <a:spLocks/>
            </p:cNvSpPr>
            <p:nvPr/>
          </p:nvSpPr>
          <p:spPr bwMode="auto">
            <a:xfrm>
              <a:off x="2941" y="1189"/>
              <a:ext cx="355" cy="172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Text Box 182"/>
            <p:cNvSpPr txBox="1">
              <a:spLocks noChangeArrowheads="1"/>
            </p:cNvSpPr>
            <p:nvPr/>
          </p:nvSpPr>
          <p:spPr bwMode="auto">
            <a:xfrm>
              <a:off x="3056" y="1192"/>
              <a:ext cx="1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3784600" y="2000250"/>
            <a:ext cx="766763" cy="287338"/>
            <a:chOff x="2832" y="1440"/>
            <a:chExt cx="483" cy="181"/>
          </a:xfrm>
        </p:grpSpPr>
        <p:grpSp>
          <p:nvGrpSpPr>
            <p:cNvPr id="14461" name="Group 184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463" name="Group 18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65" name="Group 18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6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68" name="AutoShape 18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66" name="Line 18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64" name="Line 19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62" name="Text Box 191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86208" name="AutoShape 192"/>
          <p:cNvSpPr>
            <a:spLocks noChangeArrowheads="1"/>
          </p:cNvSpPr>
          <p:nvPr/>
        </p:nvSpPr>
        <p:spPr bwMode="auto">
          <a:xfrm flipH="1">
            <a:off x="3744913" y="2882900"/>
            <a:ext cx="730250" cy="271463"/>
          </a:xfrm>
          <a:prstGeom prst="homePlate">
            <a:avLst>
              <a:gd name="adj" fmla="val 4669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3898900" y="4141788"/>
            <a:ext cx="587375" cy="285750"/>
            <a:chOff x="2783" y="1464"/>
            <a:chExt cx="370" cy="180"/>
          </a:xfrm>
        </p:grpSpPr>
        <p:grpSp>
          <p:nvGrpSpPr>
            <p:cNvPr id="14457" name="Group 194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59" name="AutoShape 19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0" name="AutoShape 19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58" name="Text Box 197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" name="Group 198"/>
          <p:cNvGrpSpPr>
            <a:grpSpLocks/>
          </p:cNvGrpSpPr>
          <p:nvPr/>
        </p:nvGrpSpPr>
        <p:grpSpPr bwMode="auto">
          <a:xfrm>
            <a:off x="3938588" y="3735388"/>
            <a:ext cx="555625" cy="279400"/>
            <a:chOff x="2941" y="1189"/>
            <a:chExt cx="355" cy="176"/>
          </a:xfrm>
        </p:grpSpPr>
        <p:sp>
          <p:nvSpPr>
            <p:cNvPr id="14455" name="Freeform 199"/>
            <p:cNvSpPr>
              <a:spLocks/>
            </p:cNvSpPr>
            <p:nvPr/>
          </p:nvSpPr>
          <p:spPr bwMode="auto">
            <a:xfrm>
              <a:off x="2941" y="1189"/>
              <a:ext cx="355" cy="172"/>
            </a:xfrm>
            <a:custGeom>
              <a:avLst/>
              <a:gdLst>
                <a:gd name="T0" fmla="*/ 0 w 1185"/>
                <a:gd name="T1" fmla="*/ 0 h 774"/>
                <a:gd name="T2" fmla="*/ 0 w 1185"/>
                <a:gd name="T3" fmla="*/ 0 h 774"/>
                <a:gd name="T4" fmla="*/ 0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Text Box 200"/>
            <p:cNvSpPr txBox="1">
              <a:spLocks noChangeArrowheads="1"/>
            </p:cNvSpPr>
            <p:nvPr/>
          </p:nvSpPr>
          <p:spPr bwMode="auto">
            <a:xfrm>
              <a:off x="3056" y="1192"/>
              <a:ext cx="1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86217" name="AutoShape 201"/>
          <p:cNvSpPr>
            <a:spLocks noChangeArrowheads="1"/>
          </p:cNvSpPr>
          <p:nvPr/>
        </p:nvSpPr>
        <p:spPr bwMode="auto">
          <a:xfrm flipH="1">
            <a:off x="3744913" y="4578350"/>
            <a:ext cx="730250" cy="271463"/>
          </a:xfrm>
          <a:prstGeom prst="homePlate">
            <a:avLst>
              <a:gd name="adj" fmla="val 4669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3784600" y="4984750"/>
            <a:ext cx="766763" cy="287338"/>
            <a:chOff x="2832" y="1440"/>
            <a:chExt cx="483" cy="181"/>
          </a:xfrm>
        </p:grpSpPr>
        <p:grpSp>
          <p:nvGrpSpPr>
            <p:cNvPr id="14447" name="Group 203"/>
            <p:cNvGrpSpPr>
              <a:grpSpLocks/>
            </p:cNvGrpSpPr>
            <p:nvPr/>
          </p:nvGrpSpPr>
          <p:grpSpPr bwMode="auto">
            <a:xfrm flipH="1">
              <a:off x="2832" y="1448"/>
              <a:ext cx="483" cy="173"/>
              <a:chOff x="3482" y="2208"/>
              <a:chExt cx="365" cy="122"/>
            </a:xfrm>
          </p:grpSpPr>
          <p:grpSp>
            <p:nvGrpSpPr>
              <p:cNvPr id="14449" name="Group 20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14451" name="Group 20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1445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54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52" name="Line 20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50" name="Line 20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48" name="Text Box 210"/>
            <p:cNvSpPr txBox="1">
              <a:spLocks noChangeArrowheads="1"/>
            </p:cNvSpPr>
            <p:nvPr/>
          </p:nvSpPr>
          <p:spPr bwMode="auto">
            <a:xfrm flipH="1">
              <a:off x="3030" y="1440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9" name="Group 211"/>
          <p:cNvGrpSpPr>
            <a:grpSpLocks/>
          </p:cNvGrpSpPr>
          <p:nvPr/>
        </p:nvGrpSpPr>
        <p:grpSpPr bwMode="auto">
          <a:xfrm>
            <a:off x="3898900" y="5408613"/>
            <a:ext cx="587375" cy="285750"/>
            <a:chOff x="2783" y="1464"/>
            <a:chExt cx="370" cy="180"/>
          </a:xfrm>
        </p:grpSpPr>
        <p:grpSp>
          <p:nvGrpSpPr>
            <p:cNvPr id="14443" name="Group 212"/>
            <p:cNvGrpSpPr>
              <a:grpSpLocks/>
            </p:cNvGrpSpPr>
            <p:nvPr/>
          </p:nvGrpSpPr>
          <p:grpSpPr bwMode="auto">
            <a:xfrm>
              <a:off x="2783" y="1472"/>
              <a:ext cx="370" cy="172"/>
              <a:chOff x="3824" y="2208"/>
              <a:chExt cx="277" cy="121"/>
            </a:xfrm>
          </p:grpSpPr>
          <p:sp>
            <p:nvSpPr>
              <p:cNvPr id="14445" name="AutoShape 21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" name="AutoShape 21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endParaRPr lang="vi-VN">
                  <a:latin typeface=".VnArial" pitchFamily="34" charset="0"/>
                </a:endParaRPr>
              </a:p>
            </p:txBody>
          </p:sp>
        </p:grpSp>
        <p:sp>
          <p:nvSpPr>
            <p:cNvPr id="14444" name="Text Box 215"/>
            <p:cNvSpPr txBox="1">
              <a:spLocks noChangeArrowheads="1"/>
            </p:cNvSpPr>
            <p:nvPr/>
          </p:nvSpPr>
          <p:spPr bwMode="auto">
            <a:xfrm>
              <a:off x="2910" y="1464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86232" name="Freeform 216"/>
          <p:cNvSpPr>
            <a:spLocks/>
          </p:cNvSpPr>
          <p:nvPr/>
        </p:nvSpPr>
        <p:spPr bwMode="auto">
          <a:xfrm>
            <a:off x="4513263" y="1547813"/>
            <a:ext cx="114300" cy="4186237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AutoShape 217"/>
          <p:cNvSpPr>
            <a:spLocks noChangeArrowheads="1"/>
          </p:cNvSpPr>
          <p:nvPr/>
        </p:nvSpPr>
        <p:spPr bwMode="auto">
          <a:xfrm>
            <a:off x="2359025" y="14288"/>
            <a:ext cx="6799263" cy="1368425"/>
          </a:xfrm>
          <a:prstGeom prst="cloudCallout">
            <a:avLst>
              <a:gd name="adj1" fmla="val -57481"/>
              <a:gd name="adj2" fmla="val -51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dirty="0" err="1">
                <a:latin typeface="Arial" charset="0"/>
              </a:rPr>
              <a:t>Các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loại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nuclêôtít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nào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giữa</a:t>
            </a:r>
            <a:r>
              <a:rPr lang="en-US" sz="2400" dirty="0">
                <a:latin typeface="Arial" charset="0"/>
              </a:rPr>
              <a:t> 2 </a:t>
            </a:r>
            <a:r>
              <a:rPr lang="en-US" sz="2400" dirty="0" err="1">
                <a:latin typeface="Arial" charset="0"/>
              </a:rPr>
              <a:t>mạch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liên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kết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với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nhau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thành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cặp</a:t>
            </a:r>
            <a:r>
              <a:rPr lang="en-US" sz="2400" dirty="0">
                <a:latin typeface="Arial" charset="0"/>
              </a:rPr>
              <a:t>?</a:t>
            </a:r>
            <a:endParaRPr lang="vi-VN" sz="2400" dirty="0">
              <a:latin typeface="Arial" charset="0"/>
            </a:endParaRPr>
          </a:p>
        </p:txBody>
      </p:sp>
      <p:grpSp>
        <p:nvGrpSpPr>
          <p:cNvPr id="10" name="Group 218"/>
          <p:cNvGrpSpPr>
            <a:grpSpLocks/>
          </p:cNvGrpSpPr>
          <p:nvPr/>
        </p:nvGrpSpPr>
        <p:grpSpPr bwMode="auto">
          <a:xfrm>
            <a:off x="3265488" y="1547813"/>
            <a:ext cx="827087" cy="4186237"/>
            <a:chOff x="2057" y="975"/>
            <a:chExt cx="521" cy="2637"/>
          </a:xfrm>
        </p:grpSpPr>
        <p:sp>
          <p:nvSpPr>
            <p:cNvPr id="14390" name="AutoShape 219"/>
            <p:cNvSpPr>
              <a:spLocks noChangeArrowheads="1"/>
            </p:cNvSpPr>
            <p:nvPr/>
          </p:nvSpPr>
          <p:spPr bwMode="auto">
            <a:xfrm>
              <a:off x="2092" y="1538"/>
              <a:ext cx="485" cy="171"/>
            </a:xfrm>
            <a:prstGeom prst="homePlate">
              <a:avLst>
                <a:gd name="adj" fmla="val 4922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  G</a:t>
              </a:r>
            </a:p>
          </p:txBody>
        </p:sp>
        <p:grpSp>
          <p:nvGrpSpPr>
            <p:cNvPr id="14391" name="Group 220"/>
            <p:cNvGrpSpPr>
              <a:grpSpLocks/>
            </p:cNvGrpSpPr>
            <p:nvPr/>
          </p:nvGrpSpPr>
          <p:grpSpPr bwMode="auto">
            <a:xfrm>
              <a:off x="2057" y="2611"/>
              <a:ext cx="488" cy="178"/>
              <a:chOff x="2517" y="983"/>
              <a:chExt cx="488" cy="178"/>
            </a:xfrm>
          </p:grpSpPr>
          <p:grpSp>
            <p:nvGrpSpPr>
              <p:cNvPr id="14435" name="Group 221"/>
              <p:cNvGrpSpPr>
                <a:grpSpLocks/>
              </p:cNvGrpSpPr>
              <p:nvPr/>
            </p:nvGrpSpPr>
            <p:grpSpPr bwMode="auto">
              <a:xfrm>
                <a:off x="2517" y="988"/>
                <a:ext cx="488" cy="173"/>
                <a:chOff x="3482" y="2208"/>
                <a:chExt cx="365" cy="122"/>
              </a:xfrm>
            </p:grpSpPr>
            <p:grpSp>
              <p:nvGrpSpPr>
                <p:cNvPr id="14437" name="Group 222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443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4441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42" name="AutoShap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4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8" name="Line 227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36" name="Text Box 228"/>
              <p:cNvSpPr txBox="1">
                <a:spLocks noChangeArrowheads="1"/>
              </p:cNvSpPr>
              <p:nvPr/>
            </p:nvSpPr>
            <p:spPr bwMode="auto">
              <a:xfrm>
                <a:off x="2610" y="983"/>
                <a:ext cx="19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14392" name="AutoShape 229"/>
            <p:cNvSpPr>
              <a:spLocks noChangeArrowheads="1"/>
            </p:cNvSpPr>
            <p:nvPr/>
          </p:nvSpPr>
          <p:spPr bwMode="auto">
            <a:xfrm>
              <a:off x="2093" y="2355"/>
              <a:ext cx="485" cy="171"/>
            </a:xfrm>
            <a:prstGeom prst="homePlate">
              <a:avLst>
                <a:gd name="adj" fmla="val 49227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  G</a:t>
              </a:r>
            </a:p>
          </p:txBody>
        </p:sp>
        <p:grpSp>
          <p:nvGrpSpPr>
            <p:cNvPr id="14393" name="Group 230"/>
            <p:cNvGrpSpPr>
              <a:grpSpLocks/>
            </p:cNvGrpSpPr>
            <p:nvPr/>
          </p:nvGrpSpPr>
          <p:grpSpPr bwMode="auto">
            <a:xfrm>
              <a:off x="2057" y="3409"/>
              <a:ext cx="488" cy="178"/>
              <a:chOff x="2517" y="983"/>
              <a:chExt cx="488" cy="178"/>
            </a:xfrm>
          </p:grpSpPr>
          <p:grpSp>
            <p:nvGrpSpPr>
              <p:cNvPr id="14427" name="Group 231"/>
              <p:cNvGrpSpPr>
                <a:grpSpLocks/>
              </p:cNvGrpSpPr>
              <p:nvPr/>
            </p:nvGrpSpPr>
            <p:grpSpPr bwMode="auto">
              <a:xfrm>
                <a:off x="2517" y="988"/>
                <a:ext cx="488" cy="173"/>
                <a:chOff x="3482" y="2208"/>
                <a:chExt cx="365" cy="122"/>
              </a:xfrm>
            </p:grpSpPr>
            <p:grpSp>
              <p:nvGrpSpPr>
                <p:cNvPr id="14429" name="Group 232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443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4433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4" name="AutoShap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3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30" name="Line 237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28" name="Text Box 238"/>
              <p:cNvSpPr txBox="1">
                <a:spLocks noChangeArrowheads="1"/>
              </p:cNvSpPr>
              <p:nvPr/>
            </p:nvSpPr>
            <p:spPr bwMode="auto">
              <a:xfrm>
                <a:off x="2610" y="983"/>
                <a:ext cx="19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14394" name="Group 239"/>
            <p:cNvGrpSpPr>
              <a:grpSpLocks/>
            </p:cNvGrpSpPr>
            <p:nvPr/>
          </p:nvGrpSpPr>
          <p:grpSpPr bwMode="auto">
            <a:xfrm>
              <a:off x="2057" y="975"/>
              <a:ext cx="488" cy="2637"/>
              <a:chOff x="2057" y="975"/>
              <a:chExt cx="488" cy="2637"/>
            </a:xfrm>
          </p:grpSpPr>
          <p:grpSp>
            <p:nvGrpSpPr>
              <p:cNvPr id="14395" name="Group 240"/>
              <p:cNvGrpSpPr>
                <a:grpSpLocks/>
              </p:cNvGrpSpPr>
              <p:nvPr/>
            </p:nvGrpSpPr>
            <p:grpSpPr bwMode="auto">
              <a:xfrm>
                <a:off x="2057" y="1002"/>
                <a:ext cx="488" cy="178"/>
                <a:chOff x="2517" y="983"/>
                <a:chExt cx="488" cy="178"/>
              </a:xfrm>
            </p:grpSpPr>
            <p:grpSp>
              <p:nvGrpSpPr>
                <p:cNvPr id="14419" name="Group 241"/>
                <p:cNvGrpSpPr>
                  <a:grpSpLocks/>
                </p:cNvGrpSpPr>
                <p:nvPr/>
              </p:nvGrpSpPr>
              <p:grpSpPr bwMode="auto">
                <a:xfrm>
                  <a:off x="2517" y="988"/>
                  <a:ext cx="488" cy="173"/>
                  <a:chOff x="3482" y="2208"/>
                  <a:chExt cx="365" cy="122"/>
                </a:xfrm>
              </p:grpSpPr>
              <p:grpSp>
                <p:nvGrpSpPr>
                  <p:cNvPr id="14421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3484" y="2208"/>
                    <a:ext cx="363" cy="122"/>
                    <a:chOff x="3496" y="2256"/>
                    <a:chExt cx="363" cy="122"/>
                  </a:xfrm>
                </p:grpSpPr>
                <p:grpSp>
                  <p:nvGrpSpPr>
                    <p:cNvPr id="14423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1" y="2256"/>
                      <a:ext cx="327" cy="122"/>
                      <a:chOff x="3521" y="2220"/>
                      <a:chExt cx="327" cy="122"/>
                    </a:xfrm>
                  </p:grpSpPr>
                  <p:sp>
                    <p:nvSpPr>
                      <p:cNvPr id="14425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1" y="2221"/>
                        <a:ext cx="242" cy="121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6" name="AutoShap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2220"/>
                        <a:ext cx="242" cy="121"/>
                      </a:xfrm>
                      <a:prstGeom prst="flowChartOnlineStorage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442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6" y="2257"/>
                      <a:ext cx="3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422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82" y="2330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420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610" y="983"/>
                  <a:ext cx="19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>
                      <a:solidFill>
                        <a:srgbClr val="000000"/>
                      </a:solidFill>
                      <a:latin typeface=".VnBlackH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14396" name="Group 249"/>
              <p:cNvGrpSpPr>
                <a:grpSpLocks/>
              </p:cNvGrpSpPr>
              <p:nvPr/>
            </p:nvGrpSpPr>
            <p:grpSpPr bwMode="auto">
              <a:xfrm>
                <a:off x="2069" y="975"/>
                <a:ext cx="394" cy="2637"/>
                <a:chOff x="2069" y="975"/>
                <a:chExt cx="394" cy="2637"/>
              </a:xfrm>
            </p:grpSpPr>
            <p:grpSp>
              <p:nvGrpSpPr>
                <p:cNvPr id="14397" name="Group 250"/>
                <p:cNvGrpSpPr>
                  <a:grpSpLocks/>
                </p:cNvGrpSpPr>
                <p:nvPr/>
              </p:nvGrpSpPr>
              <p:grpSpPr bwMode="auto">
                <a:xfrm>
                  <a:off x="2093" y="1260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15" name="Group 251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17" name="AutoShap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8" name="AutoShap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16" name="Text Box 254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4398" name="Group 255"/>
                <p:cNvGrpSpPr>
                  <a:grpSpLocks/>
                </p:cNvGrpSpPr>
                <p:nvPr/>
              </p:nvGrpSpPr>
              <p:grpSpPr bwMode="auto">
                <a:xfrm>
                  <a:off x="2093" y="1809"/>
                  <a:ext cx="355" cy="175"/>
                  <a:chOff x="2541" y="1718"/>
                  <a:chExt cx="355" cy="175"/>
                </a:xfrm>
              </p:grpSpPr>
              <p:sp>
                <p:nvSpPr>
                  <p:cNvPr id="14413" name="Freeform 256"/>
                  <p:cNvSpPr>
                    <a:spLocks/>
                  </p:cNvSpPr>
                  <p:nvPr/>
                </p:nvSpPr>
                <p:spPr bwMode="auto">
                  <a:xfrm flipH="1">
                    <a:off x="2541" y="1721"/>
                    <a:ext cx="355" cy="172"/>
                  </a:xfrm>
                  <a:custGeom>
                    <a:avLst/>
                    <a:gdLst>
                      <a:gd name="T0" fmla="*/ 0 w 1185"/>
                      <a:gd name="T1" fmla="*/ 0 h 774"/>
                      <a:gd name="T2" fmla="*/ 0 w 1185"/>
                      <a:gd name="T3" fmla="*/ 0 h 774"/>
                      <a:gd name="T4" fmla="*/ 0 w 1185"/>
                      <a:gd name="T5" fmla="*/ 0 h 774"/>
                      <a:gd name="T6" fmla="*/ 0 w 1185"/>
                      <a:gd name="T7" fmla="*/ 0 h 774"/>
                      <a:gd name="T8" fmla="*/ 0 w 1185"/>
                      <a:gd name="T9" fmla="*/ 0 h 774"/>
                      <a:gd name="T10" fmla="*/ 0 w 1185"/>
                      <a:gd name="T11" fmla="*/ 0 h 7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5"/>
                      <a:gd name="T19" fmla="*/ 0 h 774"/>
                      <a:gd name="T20" fmla="*/ 1185 w 1185"/>
                      <a:gd name="T21" fmla="*/ 774 h 7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5" h="774">
                        <a:moveTo>
                          <a:pt x="0" y="0"/>
                        </a:moveTo>
                        <a:lnTo>
                          <a:pt x="1185" y="0"/>
                        </a:lnTo>
                        <a:lnTo>
                          <a:pt x="1185" y="774"/>
                        </a:lnTo>
                        <a:lnTo>
                          <a:pt x="0" y="774"/>
                        </a:lnTo>
                        <a:lnTo>
                          <a:pt x="266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14" name="Text Box 257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22" y="1718"/>
                    <a:ext cx="19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>
                        <a:solidFill>
                          <a:srgbClr val="000000"/>
                        </a:solidFill>
                        <a:latin typeface=".VnBlackH" pitchFamily="34" charset="0"/>
                      </a:rPr>
                      <a:t>X</a:t>
                    </a:r>
                  </a:p>
                </p:txBody>
              </p:sp>
            </p:grpSp>
            <p:grpSp>
              <p:nvGrpSpPr>
                <p:cNvPr id="14399" name="Group 258"/>
                <p:cNvGrpSpPr>
                  <a:grpSpLocks/>
                </p:cNvGrpSpPr>
                <p:nvPr/>
              </p:nvGrpSpPr>
              <p:grpSpPr bwMode="auto">
                <a:xfrm>
                  <a:off x="2093" y="2081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09" name="Group 259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11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2" name="AutoShap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10" name="Text Box 262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4400" name="Group 263"/>
                <p:cNvGrpSpPr>
                  <a:grpSpLocks/>
                </p:cNvGrpSpPr>
                <p:nvPr/>
              </p:nvGrpSpPr>
              <p:grpSpPr bwMode="auto">
                <a:xfrm>
                  <a:off x="2093" y="2877"/>
                  <a:ext cx="355" cy="175"/>
                  <a:chOff x="2541" y="1718"/>
                  <a:chExt cx="355" cy="175"/>
                </a:xfrm>
              </p:grpSpPr>
              <p:sp>
                <p:nvSpPr>
                  <p:cNvPr id="14407" name="Freeform 264"/>
                  <p:cNvSpPr>
                    <a:spLocks/>
                  </p:cNvSpPr>
                  <p:nvPr/>
                </p:nvSpPr>
                <p:spPr bwMode="auto">
                  <a:xfrm flipH="1">
                    <a:off x="2541" y="1721"/>
                    <a:ext cx="355" cy="172"/>
                  </a:xfrm>
                  <a:custGeom>
                    <a:avLst/>
                    <a:gdLst>
                      <a:gd name="T0" fmla="*/ 0 w 1185"/>
                      <a:gd name="T1" fmla="*/ 0 h 774"/>
                      <a:gd name="T2" fmla="*/ 0 w 1185"/>
                      <a:gd name="T3" fmla="*/ 0 h 774"/>
                      <a:gd name="T4" fmla="*/ 0 w 1185"/>
                      <a:gd name="T5" fmla="*/ 0 h 774"/>
                      <a:gd name="T6" fmla="*/ 0 w 1185"/>
                      <a:gd name="T7" fmla="*/ 0 h 774"/>
                      <a:gd name="T8" fmla="*/ 0 w 1185"/>
                      <a:gd name="T9" fmla="*/ 0 h 774"/>
                      <a:gd name="T10" fmla="*/ 0 w 1185"/>
                      <a:gd name="T11" fmla="*/ 0 h 7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5"/>
                      <a:gd name="T19" fmla="*/ 0 h 774"/>
                      <a:gd name="T20" fmla="*/ 1185 w 1185"/>
                      <a:gd name="T21" fmla="*/ 774 h 7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5" h="774">
                        <a:moveTo>
                          <a:pt x="0" y="0"/>
                        </a:moveTo>
                        <a:lnTo>
                          <a:pt x="1185" y="0"/>
                        </a:lnTo>
                        <a:lnTo>
                          <a:pt x="1185" y="774"/>
                        </a:lnTo>
                        <a:lnTo>
                          <a:pt x="0" y="774"/>
                        </a:lnTo>
                        <a:lnTo>
                          <a:pt x="266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08" name="Text Box 265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22" y="1718"/>
                    <a:ext cx="19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>
                        <a:solidFill>
                          <a:srgbClr val="000000"/>
                        </a:solidFill>
                        <a:latin typeface=".VnBlackH" pitchFamily="34" charset="0"/>
                      </a:rPr>
                      <a:t>X</a:t>
                    </a:r>
                  </a:p>
                </p:txBody>
              </p:sp>
            </p:grpSp>
            <p:grpSp>
              <p:nvGrpSpPr>
                <p:cNvPr id="14401" name="Group 266"/>
                <p:cNvGrpSpPr>
                  <a:grpSpLocks/>
                </p:cNvGrpSpPr>
                <p:nvPr/>
              </p:nvGrpSpPr>
              <p:grpSpPr bwMode="auto">
                <a:xfrm>
                  <a:off x="2093" y="3140"/>
                  <a:ext cx="370" cy="180"/>
                  <a:chOff x="2541" y="1440"/>
                  <a:chExt cx="370" cy="180"/>
                </a:xfrm>
              </p:grpSpPr>
              <p:grpSp>
                <p:nvGrpSpPr>
                  <p:cNvPr id="14403" name="Group 267"/>
                  <p:cNvGrpSpPr>
                    <a:grpSpLocks/>
                  </p:cNvGrpSpPr>
                  <p:nvPr/>
                </p:nvGrpSpPr>
                <p:grpSpPr bwMode="auto">
                  <a:xfrm flipH="1">
                    <a:off x="2541" y="1448"/>
                    <a:ext cx="370" cy="172"/>
                    <a:chOff x="3824" y="2208"/>
                    <a:chExt cx="277" cy="121"/>
                  </a:xfrm>
                </p:grpSpPr>
                <p:sp>
                  <p:nvSpPr>
                    <p:cNvPr id="14405" name="AutoShap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4" y="2208"/>
                      <a:ext cx="254" cy="121"/>
                    </a:xfrm>
                    <a:prstGeom prst="roundRect">
                      <a:avLst>
                        <a:gd name="adj" fmla="val 49542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06" name="AutoShap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7" y="2208"/>
                      <a:ext cx="204" cy="121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hlink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r"/>
                      <a:endParaRPr lang="vi-VN">
                        <a:latin typeface=".VnArial" pitchFamily="34" charset="0"/>
                      </a:endParaRPr>
                    </a:p>
                  </p:txBody>
                </p:sp>
              </p:grpSp>
              <p:sp>
                <p:nvSpPr>
                  <p:cNvPr id="14404" name="Text Box 270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2609" y="1440"/>
                    <a:ext cx="181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r"/>
                    <a:r>
                      <a:rPr lang="en-US" sz="1200" b="1">
                        <a:solidFill>
                          <a:srgbClr val="000000"/>
                        </a:solidFill>
                        <a:latin typeface=".VnBlackH" pitchFamily="34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14402" name="Freeform 271"/>
                <p:cNvSpPr>
                  <a:spLocks/>
                </p:cNvSpPr>
                <p:nvPr/>
              </p:nvSpPr>
              <p:spPr bwMode="auto">
                <a:xfrm>
                  <a:off x="2069" y="975"/>
                  <a:ext cx="32" cy="2637"/>
                </a:xfrm>
                <a:custGeom>
                  <a:avLst/>
                  <a:gdLst>
                    <a:gd name="T0" fmla="*/ 0 w 1"/>
                    <a:gd name="T1" fmla="*/ 0 h 1936"/>
                    <a:gd name="T2" fmla="*/ 0 w 1"/>
                    <a:gd name="T3" fmla="*/ 31159 h 1936"/>
                    <a:gd name="T4" fmla="*/ 0 w 1"/>
                    <a:gd name="T5" fmla="*/ 57970 h 193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936"/>
                    <a:gd name="T11" fmla="*/ 1 w 1"/>
                    <a:gd name="T12" fmla="*/ 1936 h 19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936">
                      <a:moveTo>
                        <a:pt x="0" y="0"/>
                      </a:moveTo>
                      <a:cubicBezTo>
                        <a:pt x="0" y="359"/>
                        <a:pt x="0" y="718"/>
                        <a:pt x="0" y="1041"/>
                      </a:cubicBezTo>
                      <a:cubicBezTo>
                        <a:pt x="0" y="1364"/>
                        <a:pt x="0" y="1650"/>
                        <a:pt x="0" y="1936"/>
                      </a:cubicBezTo>
                    </a:path>
                  </a:pathLst>
                </a:custGeom>
                <a:noFill/>
                <a:ln w="76200">
                  <a:solidFill>
                    <a:srgbClr val="FFCC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796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08" grpId="0" animBg="1"/>
      <p:bldP spid="86217" grpId="0" animBg="1"/>
      <p:bldP spid="862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038600" y="152400"/>
            <a:ext cx="1981200" cy="579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pic>
        <p:nvPicPr>
          <p:cNvPr id="17414" name="Picture 9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94" y="1315996"/>
            <a:ext cx="1739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4038600" y="1447800"/>
            <a:ext cx="304800" cy="502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67482" y="1333102"/>
            <a:ext cx="56047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FF3399"/>
                </a:solidFill>
              </a:rPr>
              <a:t>?  </a:t>
            </a:r>
            <a:r>
              <a:rPr lang="en-US" altLang="en-US" dirty="0" err="1">
                <a:solidFill>
                  <a:srgbClr val="FF3399"/>
                </a:solidFill>
              </a:rPr>
              <a:t>Hệ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quả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của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nguyên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tắc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bổ</a:t>
            </a:r>
            <a:r>
              <a:rPr lang="en-US" altLang="en-US" dirty="0">
                <a:solidFill>
                  <a:srgbClr val="FF3399"/>
                </a:solidFill>
              </a:rPr>
              <a:t> sung </a:t>
            </a:r>
            <a:r>
              <a:rPr lang="en-US" altLang="en-US" dirty="0" err="1">
                <a:solidFill>
                  <a:srgbClr val="FF3399"/>
                </a:solidFill>
              </a:rPr>
              <a:t>được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thể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hiện</a:t>
            </a:r>
            <a:r>
              <a:rPr lang="en-US" altLang="en-US" dirty="0">
                <a:solidFill>
                  <a:srgbClr val="FF3399"/>
                </a:solidFill>
              </a:rPr>
              <a:t> ở </a:t>
            </a:r>
            <a:r>
              <a:rPr lang="en-US" altLang="en-US" dirty="0" err="1">
                <a:solidFill>
                  <a:srgbClr val="FF3399"/>
                </a:solidFill>
              </a:rPr>
              <a:t>những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điểm</a:t>
            </a:r>
            <a:r>
              <a:rPr lang="en-US" altLang="en-US" dirty="0">
                <a:solidFill>
                  <a:srgbClr val="FF3399"/>
                </a:solidFill>
              </a:rPr>
              <a:t> </a:t>
            </a:r>
            <a:r>
              <a:rPr lang="en-US" altLang="en-US" dirty="0" err="1">
                <a:solidFill>
                  <a:srgbClr val="FF3399"/>
                </a:solidFill>
              </a:rPr>
              <a:t>nào</a:t>
            </a:r>
            <a:endParaRPr lang="en-US" altLang="en-US" dirty="0">
              <a:solidFill>
                <a:srgbClr val="FF3399"/>
              </a:solidFill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96333" y="2401907"/>
            <a:ext cx="6629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Hệ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quả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của</a:t>
            </a:r>
            <a:r>
              <a:rPr lang="en-US" altLang="en-US" dirty="0">
                <a:solidFill>
                  <a:srgbClr val="0000FF"/>
                </a:solidFill>
              </a:rPr>
              <a:t> NTBS: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+ Khi </a:t>
            </a:r>
            <a:r>
              <a:rPr lang="en-US" altLang="en-US" dirty="0" err="1">
                <a:solidFill>
                  <a:srgbClr val="0000FF"/>
                </a:solidFill>
              </a:rPr>
              <a:t>biết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trình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tự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sắp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xếp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nucleotit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trong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mạch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đơn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này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thì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có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thể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suy</a:t>
            </a:r>
            <a:r>
              <a:rPr lang="en-US" altLang="en-US" dirty="0">
                <a:solidFill>
                  <a:srgbClr val="0000FF"/>
                </a:solidFill>
              </a:rPr>
              <a:t> ra </a:t>
            </a:r>
            <a:r>
              <a:rPr lang="en-US" altLang="en-US" dirty="0" err="1">
                <a:solidFill>
                  <a:srgbClr val="0000FF"/>
                </a:solidFill>
              </a:rPr>
              <a:t>trình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tự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của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mạch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còn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lại</a:t>
            </a:r>
            <a:r>
              <a:rPr lang="en-US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408862" y="5029200"/>
            <a:ext cx="762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19660" y="4162713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A=T, G=X                  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447276" y="4754063"/>
            <a:ext cx="2052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A+G  = T+X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5000" y="1976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</a:rPr>
              <a:t>BÀI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7158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19" grpId="0"/>
      <p:bldP spid="47120" grpId="0" animBg="1"/>
      <p:bldP spid="47122" grpId="0"/>
      <p:bldP spid="47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343400" y="1524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09600" y="889000"/>
            <a:ext cx="8077200" cy="1311275"/>
            <a:chOff x="2640" y="560"/>
            <a:chExt cx="2832" cy="826"/>
          </a:xfrm>
        </p:grpSpPr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2662" y="720"/>
              <a:ext cx="20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3399"/>
                  </a:solidFill>
                </a:rPr>
                <a:t>?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Em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có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nhận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xét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gì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về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tỉ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lệ</a:t>
              </a:r>
              <a:endParaRPr lang="en-US" altLang="en-US" b="1" dirty="0">
                <a:solidFill>
                  <a:srgbClr val="FF3399"/>
                </a:solidFill>
              </a:endParaRPr>
            </a:p>
          </p:txBody>
        </p:sp>
        <p:sp>
          <p:nvSpPr>
            <p:cNvPr id="18445" name="Text Box 12"/>
            <p:cNvSpPr txBox="1">
              <a:spLocks noChangeArrowheads="1"/>
            </p:cNvSpPr>
            <p:nvPr/>
          </p:nvSpPr>
          <p:spPr bwMode="auto">
            <a:xfrm>
              <a:off x="4142" y="560"/>
              <a:ext cx="5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3399"/>
                  </a:solidFill>
                  <a:cs typeface="Times New Roman" panose="02020603050405020304" pitchFamily="18" charset="0"/>
                </a:rPr>
                <a:t>A + T</a:t>
              </a:r>
              <a:r>
                <a:rPr lang="en-US" altLang="en-US" dirty="0">
                  <a:solidFill>
                    <a:srgbClr val="FF3399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446" name="Text Box 13"/>
            <p:cNvSpPr txBox="1">
              <a:spLocks noChangeArrowheads="1"/>
            </p:cNvSpPr>
            <p:nvPr/>
          </p:nvSpPr>
          <p:spPr bwMode="auto">
            <a:xfrm>
              <a:off x="4077" y="879"/>
              <a:ext cx="7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3399"/>
                  </a:solidFill>
                  <a:cs typeface="Times New Roman" panose="02020603050405020304" pitchFamily="18" charset="0"/>
                </a:rPr>
                <a:t>G + X</a:t>
              </a:r>
            </a:p>
          </p:txBody>
        </p:sp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>
              <a:off x="4246" y="875"/>
              <a:ext cx="3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15"/>
            <p:cNvSpPr txBox="1">
              <a:spLocks noChangeArrowheads="1"/>
            </p:cNvSpPr>
            <p:nvPr/>
          </p:nvSpPr>
          <p:spPr bwMode="auto">
            <a:xfrm>
              <a:off x="2640" y="1056"/>
              <a:ext cx="28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 err="1">
                  <a:solidFill>
                    <a:srgbClr val="FF3399"/>
                  </a:solidFill>
                </a:rPr>
                <a:t>trong</a:t>
              </a:r>
              <a:r>
                <a:rPr lang="en-US" altLang="en-US" b="1" dirty="0">
                  <a:solidFill>
                    <a:srgbClr val="FF3399"/>
                  </a:solidFill>
                </a:rPr>
                <a:t> ADN ở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các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loài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khác</a:t>
              </a:r>
              <a:r>
                <a:rPr lang="en-US" altLang="en-US" b="1" dirty="0">
                  <a:solidFill>
                    <a:srgbClr val="FF3399"/>
                  </a:solidFill>
                </a:rPr>
                <a:t> </a:t>
              </a:r>
              <a:r>
                <a:rPr lang="en-US" altLang="en-US" b="1" dirty="0" err="1">
                  <a:solidFill>
                    <a:srgbClr val="FF3399"/>
                  </a:solidFill>
                </a:rPr>
                <a:t>nhau</a:t>
              </a:r>
              <a:r>
                <a:rPr lang="en-US" altLang="en-US" b="1" dirty="0">
                  <a:solidFill>
                    <a:srgbClr val="FF3399"/>
                  </a:solidFill>
                </a:rPr>
                <a:t>?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35670" y="83343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</a:rPr>
              <a:t>BÀI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DF2D7DE4-4E9C-42F4-BBD6-0605A514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22475"/>
            <a:ext cx="3429000" cy="3276600"/>
          </a:xfrm>
          <a:prstGeom prst="cloudCallout">
            <a:avLst>
              <a:gd name="adj1" fmla="val -27778"/>
              <a:gd name="adj2" fmla="val 66764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400" dirty="0">
                <a:solidFill>
                  <a:srgbClr val="FF3399"/>
                </a:solidFill>
              </a:rPr>
              <a:t>     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2400" dirty="0"/>
          </a:p>
          <a:p>
            <a:pPr algn="ctr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6340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074863" y="2084388"/>
            <a:ext cx="730250" cy="3073400"/>
            <a:chOff x="2647" y="744"/>
            <a:chExt cx="393" cy="2007"/>
          </a:xfrm>
        </p:grpSpPr>
        <p:grpSp>
          <p:nvGrpSpPr>
            <p:cNvPr id="19702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81"/>
              <a:chOff x="385" y="2036"/>
              <a:chExt cx="365" cy="181"/>
            </a:xfrm>
          </p:grpSpPr>
          <p:grpSp>
            <p:nvGrpSpPr>
              <p:cNvPr id="19764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66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6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7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71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6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67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65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703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704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7" cy="180"/>
              <a:chOff x="715" y="2036"/>
              <a:chExt cx="277" cy="180"/>
            </a:xfrm>
          </p:grpSpPr>
          <p:grpSp>
            <p:nvGrpSpPr>
              <p:cNvPr id="19760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62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63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61" name="Text Box 17"/>
              <p:cNvSpPr txBox="1">
                <a:spLocks noChangeArrowheads="1"/>
              </p:cNvSpPr>
              <p:nvPr/>
            </p:nvSpPr>
            <p:spPr bwMode="auto">
              <a:xfrm>
                <a:off x="755" y="2036"/>
                <a:ext cx="15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705" name="Group 18"/>
            <p:cNvGrpSpPr>
              <a:grpSpLocks/>
            </p:cNvGrpSpPr>
            <p:nvPr/>
          </p:nvGrpSpPr>
          <p:grpSpPr bwMode="auto">
            <a:xfrm flipH="1">
              <a:off x="2657" y="1120"/>
              <a:ext cx="266" cy="181"/>
              <a:chOff x="727" y="1867"/>
              <a:chExt cx="266" cy="181"/>
            </a:xfrm>
          </p:grpSpPr>
          <p:sp>
            <p:nvSpPr>
              <p:cNvPr id="19758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Text Box 20"/>
              <p:cNvSpPr txBox="1">
                <a:spLocks noChangeArrowheads="1"/>
              </p:cNvSpPr>
              <p:nvPr/>
            </p:nvSpPr>
            <p:spPr bwMode="auto">
              <a:xfrm>
                <a:off x="737" y="1867"/>
                <a:ext cx="16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9706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7" cy="181"/>
              <a:chOff x="715" y="2036"/>
              <a:chExt cx="277" cy="181"/>
            </a:xfrm>
          </p:grpSpPr>
          <p:grpSp>
            <p:nvGrpSpPr>
              <p:cNvPr id="19754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56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57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55" name="Text Box 25"/>
              <p:cNvSpPr txBox="1">
                <a:spLocks noChangeArrowheads="1"/>
              </p:cNvSpPr>
              <p:nvPr/>
            </p:nvSpPr>
            <p:spPr bwMode="auto">
              <a:xfrm>
                <a:off x="725" y="2036"/>
                <a:ext cx="15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707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81"/>
              <a:chOff x="385" y="2036"/>
              <a:chExt cx="365" cy="181"/>
            </a:xfrm>
          </p:grpSpPr>
          <p:grpSp>
            <p:nvGrpSpPr>
              <p:cNvPr id="19746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48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50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5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53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5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49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47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708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709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66" cy="181"/>
              <a:chOff x="727" y="1903"/>
              <a:chExt cx="266" cy="181"/>
            </a:xfrm>
          </p:grpSpPr>
          <p:sp>
            <p:nvSpPr>
              <p:cNvPr id="19744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Text Box 38"/>
              <p:cNvSpPr txBox="1">
                <a:spLocks noChangeArrowheads="1"/>
              </p:cNvSpPr>
              <p:nvPr/>
            </p:nvSpPr>
            <p:spPr bwMode="auto">
              <a:xfrm>
                <a:off x="736" y="1903"/>
                <a:ext cx="15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9710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7" cy="181"/>
              <a:chOff x="715" y="2036"/>
              <a:chExt cx="277" cy="181"/>
            </a:xfrm>
          </p:grpSpPr>
          <p:grpSp>
            <p:nvGrpSpPr>
              <p:cNvPr id="19740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42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43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41" name="Text Box 43"/>
              <p:cNvSpPr txBox="1">
                <a:spLocks noChangeArrowheads="1"/>
              </p:cNvSpPr>
              <p:nvPr/>
            </p:nvSpPr>
            <p:spPr bwMode="auto">
              <a:xfrm>
                <a:off x="725" y="2036"/>
                <a:ext cx="15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711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81"/>
              <a:chOff x="385" y="2036"/>
              <a:chExt cx="365" cy="181"/>
            </a:xfrm>
          </p:grpSpPr>
          <p:grpSp>
            <p:nvGrpSpPr>
              <p:cNvPr id="19732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34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3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38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39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3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35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33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712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713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66" cy="180"/>
              <a:chOff x="727" y="1903"/>
              <a:chExt cx="266" cy="180"/>
            </a:xfrm>
          </p:grpSpPr>
          <p:sp>
            <p:nvSpPr>
              <p:cNvPr id="19730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Text Box 56"/>
              <p:cNvSpPr txBox="1">
                <a:spLocks noChangeArrowheads="1"/>
              </p:cNvSpPr>
              <p:nvPr/>
            </p:nvSpPr>
            <p:spPr bwMode="auto">
              <a:xfrm>
                <a:off x="736" y="1903"/>
                <a:ext cx="16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19714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7" cy="181"/>
              <a:chOff x="715" y="2036"/>
              <a:chExt cx="277" cy="181"/>
            </a:xfrm>
          </p:grpSpPr>
          <p:grpSp>
            <p:nvGrpSpPr>
              <p:cNvPr id="19726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28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29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727" name="Text Box 61"/>
              <p:cNvSpPr txBox="1">
                <a:spLocks noChangeArrowheads="1"/>
              </p:cNvSpPr>
              <p:nvPr/>
            </p:nvSpPr>
            <p:spPr bwMode="auto">
              <a:xfrm>
                <a:off x="740" y="2036"/>
                <a:ext cx="155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715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81"/>
              <a:chOff x="385" y="2036"/>
              <a:chExt cx="365" cy="181"/>
            </a:xfrm>
          </p:grpSpPr>
          <p:grpSp>
            <p:nvGrpSpPr>
              <p:cNvPr id="19718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720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72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724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25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72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21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19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59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716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9717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73"/>
          <p:cNvGrpSpPr>
            <a:grpSpLocks/>
          </p:cNvGrpSpPr>
          <p:nvPr/>
        </p:nvGrpSpPr>
        <p:grpSpPr bwMode="auto">
          <a:xfrm>
            <a:off x="5494338" y="2025650"/>
            <a:ext cx="806450" cy="3216238"/>
            <a:chOff x="3508" y="1265"/>
            <a:chExt cx="424" cy="2050"/>
          </a:xfrm>
        </p:grpSpPr>
        <p:sp>
          <p:nvSpPr>
            <p:cNvPr id="19629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630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5"/>
              <a:chOff x="715" y="2036"/>
              <a:chExt cx="279" cy="175"/>
            </a:xfrm>
          </p:grpSpPr>
          <p:grpSp>
            <p:nvGrpSpPr>
              <p:cNvPr id="19698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700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01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99" name="Text Box 79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631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7"/>
              <a:chOff x="727" y="1903"/>
              <a:chExt cx="283" cy="177"/>
            </a:xfrm>
          </p:grpSpPr>
          <p:sp>
            <p:nvSpPr>
              <p:cNvPr id="19696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Text Box 82"/>
              <p:cNvSpPr txBox="1">
                <a:spLocks noChangeArrowheads="1"/>
              </p:cNvSpPr>
              <p:nvPr/>
            </p:nvSpPr>
            <p:spPr bwMode="auto">
              <a:xfrm>
                <a:off x="855" y="1903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9632" name="Group 83"/>
            <p:cNvGrpSpPr>
              <a:grpSpLocks/>
            </p:cNvGrpSpPr>
            <p:nvPr/>
          </p:nvGrpSpPr>
          <p:grpSpPr bwMode="auto">
            <a:xfrm flipH="1">
              <a:off x="3531" y="1527"/>
              <a:ext cx="368" cy="177"/>
              <a:chOff x="382" y="2035"/>
              <a:chExt cx="368" cy="177"/>
            </a:xfrm>
          </p:grpSpPr>
          <p:grpSp>
            <p:nvGrpSpPr>
              <p:cNvPr id="19688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90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9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9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95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9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91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89" name="Text Box 91"/>
              <p:cNvSpPr txBox="1">
                <a:spLocks noChangeArrowheads="1"/>
              </p:cNvSpPr>
              <p:nvPr/>
            </p:nvSpPr>
            <p:spPr bwMode="auto">
              <a:xfrm>
                <a:off x="382" y="2035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633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634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7"/>
              <a:chOff x="385" y="2036"/>
              <a:chExt cx="365" cy="177"/>
            </a:xfrm>
          </p:grpSpPr>
          <p:grpSp>
            <p:nvGrpSpPr>
              <p:cNvPr id="19680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82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84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86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87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8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83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81" name="Text Box 101"/>
              <p:cNvSpPr txBox="1">
                <a:spLocks noChangeArrowheads="1"/>
              </p:cNvSpPr>
              <p:nvPr/>
            </p:nvSpPr>
            <p:spPr bwMode="auto">
              <a:xfrm>
                <a:off x="431" y="2036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635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5"/>
              <a:chOff x="715" y="2036"/>
              <a:chExt cx="279" cy="175"/>
            </a:xfrm>
          </p:grpSpPr>
          <p:grpSp>
            <p:nvGrpSpPr>
              <p:cNvPr id="19676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78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79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77" name="Text Box 106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636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7"/>
              <a:chOff x="727" y="1903"/>
              <a:chExt cx="283" cy="177"/>
            </a:xfrm>
          </p:grpSpPr>
          <p:sp>
            <p:nvSpPr>
              <p:cNvPr id="19674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Text Box 109"/>
              <p:cNvSpPr txBox="1">
                <a:spLocks noChangeArrowheads="1"/>
              </p:cNvSpPr>
              <p:nvPr/>
            </p:nvSpPr>
            <p:spPr bwMode="auto">
              <a:xfrm>
                <a:off x="855" y="1903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637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638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7"/>
              <a:chOff x="385" y="2036"/>
              <a:chExt cx="365" cy="177"/>
            </a:xfrm>
          </p:grpSpPr>
          <p:grpSp>
            <p:nvGrpSpPr>
              <p:cNvPr id="19666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68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7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7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73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7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69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67" name="Text Box 119"/>
              <p:cNvSpPr txBox="1">
                <a:spLocks noChangeArrowheads="1"/>
              </p:cNvSpPr>
              <p:nvPr/>
            </p:nvSpPr>
            <p:spPr bwMode="auto">
              <a:xfrm>
                <a:off x="433" y="2036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639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5"/>
              <a:chOff x="715" y="2036"/>
              <a:chExt cx="279" cy="175"/>
            </a:xfrm>
          </p:grpSpPr>
          <p:grpSp>
            <p:nvGrpSpPr>
              <p:cNvPr id="19662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64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65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63" name="Text Box 124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640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7"/>
              <a:chOff x="727" y="1903"/>
              <a:chExt cx="283" cy="177"/>
            </a:xfrm>
          </p:grpSpPr>
          <p:sp>
            <p:nvSpPr>
              <p:cNvPr id="19660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1" name="Text Box 127"/>
              <p:cNvSpPr txBox="1">
                <a:spLocks noChangeArrowheads="1"/>
              </p:cNvSpPr>
              <p:nvPr/>
            </p:nvSpPr>
            <p:spPr bwMode="auto">
              <a:xfrm>
                <a:off x="855" y="1903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641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642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7"/>
              <a:chOff x="385" y="2036"/>
              <a:chExt cx="365" cy="177"/>
            </a:xfrm>
          </p:grpSpPr>
          <p:grpSp>
            <p:nvGrpSpPr>
              <p:cNvPr id="19652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54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56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58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59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5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5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53" name="Text Box 137"/>
              <p:cNvSpPr txBox="1">
                <a:spLocks noChangeArrowheads="1"/>
              </p:cNvSpPr>
              <p:nvPr/>
            </p:nvSpPr>
            <p:spPr bwMode="auto">
              <a:xfrm>
                <a:off x="433" y="2036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643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5"/>
              <a:chOff x="715" y="2036"/>
              <a:chExt cx="279" cy="175"/>
            </a:xfrm>
          </p:grpSpPr>
          <p:grpSp>
            <p:nvGrpSpPr>
              <p:cNvPr id="19648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50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1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49" name="Text Box 142"/>
              <p:cNvSpPr txBox="1">
                <a:spLocks noChangeArrowheads="1"/>
              </p:cNvSpPr>
              <p:nvPr/>
            </p:nvSpPr>
            <p:spPr bwMode="auto">
              <a:xfrm>
                <a:off x="844" y="2036"/>
                <a:ext cx="1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644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7"/>
              <a:chOff x="727" y="1903"/>
              <a:chExt cx="283" cy="177"/>
            </a:xfrm>
          </p:grpSpPr>
          <p:sp>
            <p:nvSpPr>
              <p:cNvPr id="19646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Text Box 145"/>
              <p:cNvSpPr txBox="1">
                <a:spLocks noChangeArrowheads="1"/>
              </p:cNvSpPr>
              <p:nvPr/>
            </p:nvSpPr>
            <p:spPr bwMode="auto">
              <a:xfrm>
                <a:off x="855" y="1903"/>
                <a:ext cx="15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645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0" name="Group 147"/>
          <p:cNvGrpSpPr>
            <a:grpSpLocks/>
          </p:cNvGrpSpPr>
          <p:nvPr/>
        </p:nvGrpSpPr>
        <p:grpSpPr bwMode="auto">
          <a:xfrm>
            <a:off x="4264025" y="2038350"/>
            <a:ext cx="846138" cy="3198757"/>
            <a:chOff x="2759" y="1265"/>
            <a:chExt cx="435" cy="2051"/>
          </a:xfrm>
        </p:grpSpPr>
        <p:sp>
          <p:nvSpPr>
            <p:cNvPr id="19556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57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6"/>
              <a:chOff x="715" y="2036"/>
              <a:chExt cx="279" cy="176"/>
            </a:xfrm>
          </p:grpSpPr>
          <p:grpSp>
            <p:nvGrpSpPr>
              <p:cNvPr id="19625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27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28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26" name="Text Box 153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558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8"/>
              <a:chOff x="727" y="1903"/>
              <a:chExt cx="283" cy="178"/>
            </a:xfrm>
          </p:grpSpPr>
          <p:sp>
            <p:nvSpPr>
              <p:cNvPr id="19623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Text Box 156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9559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8"/>
              <a:chOff x="385" y="2036"/>
              <a:chExt cx="365" cy="178"/>
            </a:xfrm>
          </p:grpSpPr>
          <p:grpSp>
            <p:nvGrpSpPr>
              <p:cNvPr id="19615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17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19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21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22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2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18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16" name="Text Box 165"/>
              <p:cNvSpPr txBox="1">
                <a:spLocks noChangeArrowheads="1"/>
              </p:cNvSpPr>
              <p:nvPr/>
            </p:nvSpPr>
            <p:spPr bwMode="auto">
              <a:xfrm>
                <a:off x="497" y="2036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560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561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8"/>
              <a:chOff x="385" y="2036"/>
              <a:chExt cx="365" cy="178"/>
            </a:xfrm>
          </p:grpSpPr>
          <p:grpSp>
            <p:nvGrpSpPr>
              <p:cNvPr id="19607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609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611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613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14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612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10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08" name="Text Box 175"/>
              <p:cNvSpPr txBox="1">
                <a:spLocks noChangeArrowheads="1"/>
              </p:cNvSpPr>
              <p:nvPr/>
            </p:nvSpPr>
            <p:spPr bwMode="auto">
              <a:xfrm>
                <a:off x="497" y="2036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562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6"/>
              <a:chOff x="715" y="2036"/>
              <a:chExt cx="279" cy="176"/>
            </a:xfrm>
          </p:grpSpPr>
          <p:grpSp>
            <p:nvGrpSpPr>
              <p:cNvPr id="19603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605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06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604" name="Text Box 180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563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8"/>
              <a:chOff x="727" y="1903"/>
              <a:chExt cx="283" cy="178"/>
            </a:xfrm>
          </p:grpSpPr>
          <p:sp>
            <p:nvSpPr>
              <p:cNvPr id="19601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Text Box 183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564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565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8"/>
              <a:chOff x="385" y="2036"/>
              <a:chExt cx="365" cy="178"/>
            </a:xfrm>
          </p:grpSpPr>
          <p:grpSp>
            <p:nvGrpSpPr>
              <p:cNvPr id="19593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95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97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9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00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98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96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94" name="Text Box 193"/>
              <p:cNvSpPr txBox="1">
                <a:spLocks noChangeArrowheads="1"/>
              </p:cNvSpPr>
              <p:nvPr/>
            </p:nvSpPr>
            <p:spPr bwMode="auto">
              <a:xfrm>
                <a:off x="497" y="2036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566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6"/>
              <a:chOff x="715" y="2036"/>
              <a:chExt cx="279" cy="176"/>
            </a:xfrm>
          </p:grpSpPr>
          <p:grpSp>
            <p:nvGrpSpPr>
              <p:cNvPr id="19589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91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2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90" name="Text Box 198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567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8"/>
              <a:chOff x="727" y="1903"/>
              <a:chExt cx="283" cy="178"/>
            </a:xfrm>
          </p:grpSpPr>
          <p:sp>
            <p:nvSpPr>
              <p:cNvPr id="19587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Text Box 201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568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569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8"/>
              <a:chOff x="385" y="2036"/>
              <a:chExt cx="365" cy="178"/>
            </a:xfrm>
          </p:grpSpPr>
          <p:grpSp>
            <p:nvGrpSpPr>
              <p:cNvPr id="19579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81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83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85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86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84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82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80" name="Text Box 211"/>
              <p:cNvSpPr txBox="1">
                <a:spLocks noChangeArrowheads="1"/>
              </p:cNvSpPr>
              <p:nvPr/>
            </p:nvSpPr>
            <p:spPr bwMode="auto">
              <a:xfrm>
                <a:off x="496" y="2036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570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6"/>
              <a:chOff x="715" y="2036"/>
              <a:chExt cx="279" cy="176"/>
            </a:xfrm>
          </p:grpSpPr>
          <p:grpSp>
            <p:nvGrpSpPr>
              <p:cNvPr id="19575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77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8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76" name="Text Box 216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571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8"/>
              <a:chOff x="727" y="1903"/>
              <a:chExt cx="283" cy="178"/>
            </a:xfrm>
          </p:grpSpPr>
          <p:sp>
            <p:nvSpPr>
              <p:cNvPr id="19573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Text Box 219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572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221"/>
          <p:cNvGrpSpPr>
            <a:grpSpLocks/>
          </p:cNvGrpSpPr>
          <p:nvPr/>
        </p:nvGrpSpPr>
        <p:grpSpPr bwMode="auto">
          <a:xfrm>
            <a:off x="6672132" y="1989082"/>
            <a:ext cx="844550" cy="3249613"/>
            <a:chOff x="4235" y="1265"/>
            <a:chExt cx="435" cy="2047"/>
          </a:xfrm>
        </p:grpSpPr>
        <p:sp>
          <p:nvSpPr>
            <p:cNvPr id="19483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4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19552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54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53" name="Text Box 227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485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4"/>
              <a:chOff x="727" y="1903"/>
              <a:chExt cx="283" cy="174"/>
            </a:xfrm>
          </p:grpSpPr>
          <p:sp>
            <p:nvSpPr>
              <p:cNvPr id="19550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Text Box 230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19486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4"/>
              <a:chOff x="385" y="2036"/>
              <a:chExt cx="365" cy="174"/>
            </a:xfrm>
          </p:grpSpPr>
          <p:grpSp>
            <p:nvGrpSpPr>
              <p:cNvPr id="19542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44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46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48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49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47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45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43" name="Text Box 239"/>
              <p:cNvSpPr txBox="1">
                <a:spLocks noChangeArrowheads="1"/>
              </p:cNvSpPr>
              <p:nvPr/>
            </p:nvSpPr>
            <p:spPr bwMode="auto">
              <a:xfrm>
                <a:off x="546" y="2036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9487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488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4"/>
              <a:chOff x="385" y="2036"/>
              <a:chExt cx="365" cy="174"/>
            </a:xfrm>
          </p:grpSpPr>
          <p:grpSp>
            <p:nvGrpSpPr>
              <p:cNvPr id="19534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36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38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40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41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39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37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35" name="Text Box 249"/>
              <p:cNvSpPr txBox="1">
                <a:spLocks noChangeArrowheads="1"/>
              </p:cNvSpPr>
              <p:nvPr/>
            </p:nvSpPr>
            <p:spPr bwMode="auto">
              <a:xfrm>
                <a:off x="546" y="2036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489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19530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32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33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31" name="Text Box 254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490" name="Group 255"/>
            <p:cNvGrpSpPr>
              <a:grpSpLocks/>
            </p:cNvGrpSpPr>
            <p:nvPr/>
          </p:nvGrpSpPr>
          <p:grpSpPr bwMode="auto">
            <a:xfrm>
              <a:off x="4344" y="2060"/>
              <a:ext cx="266" cy="174"/>
              <a:chOff x="727" y="1891"/>
              <a:chExt cx="266" cy="174"/>
            </a:xfrm>
          </p:grpSpPr>
          <p:sp>
            <p:nvSpPr>
              <p:cNvPr id="19528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Text Box 257"/>
              <p:cNvSpPr txBox="1">
                <a:spLocks noChangeArrowheads="1"/>
              </p:cNvSpPr>
              <p:nvPr/>
            </p:nvSpPr>
            <p:spPr bwMode="auto">
              <a:xfrm>
                <a:off x="824" y="1891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491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492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4"/>
              <a:chOff x="385" y="2036"/>
              <a:chExt cx="365" cy="174"/>
            </a:xfrm>
          </p:grpSpPr>
          <p:grpSp>
            <p:nvGrpSpPr>
              <p:cNvPr id="19520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22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24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26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27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25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23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21" name="Text Box 267"/>
              <p:cNvSpPr txBox="1">
                <a:spLocks noChangeArrowheads="1"/>
              </p:cNvSpPr>
              <p:nvPr/>
            </p:nvSpPr>
            <p:spPr bwMode="auto">
              <a:xfrm>
                <a:off x="546" y="2036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493" name="Group 268"/>
            <p:cNvGrpSpPr>
              <a:grpSpLocks/>
            </p:cNvGrpSpPr>
            <p:nvPr/>
          </p:nvGrpSpPr>
          <p:grpSpPr bwMode="auto">
            <a:xfrm>
              <a:off x="4338" y="2453"/>
              <a:ext cx="277" cy="173"/>
              <a:chOff x="715" y="2030"/>
              <a:chExt cx="277" cy="173"/>
            </a:xfrm>
          </p:grpSpPr>
          <p:grpSp>
            <p:nvGrpSpPr>
              <p:cNvPr id="19516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18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19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17" name="Text Box 272"/>
              <p:cNvSpPr txBox="1">
                <a:spLocks noChangeArrowheads="1"/>
              </p:cNvSpPr>
              <p:nvPr/>
            </p:nvSpPr>
            <p:spPr bwMode="auto">
              <a:xfrm>
                <a:off x="842" y="2030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494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4"/>
              <a:chOff x="727" y="1903"/>
              <a:chExt cx="283" cy="174"/>
            </a:xfrm>
          </p:grpSpPr>
          <p:sp>
            <p:nvSpPr>
              <p:cNvPr id="19514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Text Box 275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495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19496" name="Group 277"/>
            <p:cNvGrpSpPr>
              <a:grpSpLocks/>
            </p:cNvGrpSpPr>
            <p:nvPr/>
          </p:nvGrpSpPr>
          <p:grpSpPr bwMode="auto">
            <a:xfrm flipH="1">
              <a:off x="4277" y="2848"/>
              <a:ext cx="365" cy="174"/>
              <a:chOff x="385" y="2025"/>
              <a:chExt cx="365" cy="174"/>
            </a:xfrm>
          </p:grpSpPr>
          <p:grpSp>
            <p:nvGrpSpPr>
              <p:cNvPr id="19506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19508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19510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19512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13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511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09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07" name="Text Box 285"/>
              <p:cNvSpPr txBox="1">
                <a:spLocks noChangeArrowheads="1"/>
              </p:cNvSpPr>
              <p:nvPr/>
            </p:nvSpPr>
            <p:spPr bwMode="auto">
              <a:xfrm>
                <a:off x="526" y="2025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9497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19502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19504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05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19503" name="Text Box 290"/>
              <p:cNvSpPr txBox="1">
                <a:spLocks noChangeArrowheads="1"/>
              </p:cNvSpPr>
              <p:nvPr/>
            </p:nvSpPr>
            <p:spPr bwMode="auto">
              <a:xfrm>
                <a:off x="847" y="2036"/>
                <a:ext cx="1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9498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4"/>
              <a:chOff x="727" y="1903"/>
              <a:chExt cx="283" cy="174"/>
            </a:xfrm>
          </p:grpSpPr>
          <p:sp>
            <p:nvSpPr>
              <p:cNvPr id="19500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Text Box 293"/>
              <p:cNvSpPr txBox="1">
                <a:spLocks noChangeArrowheads="1"/>
              </p:cNvSpPr>
              <p:nvPr/>
            </p:nvSpPr>
            <p:spPr bwMode="auto">
              <a:xfrm>
                <a:off x="858" y="1903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sp>
          <p:nvSpPr>
            <p:cNvPr id="19499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295"/>
          <p:cNvSpPr txBox="1">
            <a:spLocks noChangeArrowheads="1"/>
          </p:cNvSpPr>
          <p:nvPr/>
        </p:nvSpPr>
        <p:spPr bwMode="auto">
          <a:xfrm>
            <a:off x="2195513" y="0"/>
            <a:ext cx="694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</a:rPr>
              <a:t>CHO ĐOẠN MẠCH ĐƠN MẪU</a:t>
            </a:r>
          </a:p>
        </p:txBody>
      </p:sp>
      <p:grpSp>
        <p:nvGrpSpPr>
          <p:cNvPr id="89390" name="Group 296"/>
          <p:cNvGrpSpPr>
            <a:grpSpLocks/>
          </p:cNvGrpSpPr>
          <p:nvPr/>
        </p:nvGrpSpPr>
        <p:grpSpPr bwMode="auto">
          <a:xfrm>
            <a:off x="4572000" y="1571625"/>
            <a:ext cx="2841625" cy="282575"/>
            <a:chOff x="2880" y="878"/>
            <a:chExt cx="1790" cy="299"/>
          </a:xfrm>
        </p:grpSpPr>
        <p:sp>
          <p:nvSpPr>
            <p:cNvPr id="19480" name="WordArt 297"/>
            <p:cNvSpPr>
              <a:spLocks noChangeArrowheads="1" noChangeShapeType="1" noTextEdit="1"/>
            </p:cNvSpPr>
            <p:nvPr/>
          </p:nvSpPr>
          <p:spPr bwMode="auto">
            <a:xfrm>
              <a:off x="2880" y="878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81" name="WordArt 298"/>
            <p:cNvSpPr>
              <a:spLocks noChangeArrowheads="1" noChangeShapeType="1" noTextEdit="1"/>
            </p:cNvSpPr>
            <p:nvPr/>
          </p:nvSpPr>
          <p:spPr bwMode="auto">
            <a:xfrm>
              <a:off x="3606" y="890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482" name="WordArt 299"/>
            <p:cNvSpPr>
              <a:spLocks noChangeArrowheads="1" noChangeShapeType="1" noTextEdit="1"/>
            </p:cNvSpPr>
            <p:nvPr/>
          </p:nvSpPr>
          <p:spPr bwMode="auto">
            <a:xfrm>
              <a:off x="4332" y="890"/>
              <a:ext cx="338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 useBgFill="1">
        <p:nvSpPr>
          <p:cNvPr id="19464" name="AutoShape 30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 useBgFill="1">
        <p:nvSpPr>
          <p:cNvPr id="19465" name="AutoShape 30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86425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 useBgFill="1">
        <p:nvSpPr>
          <p:cNvPr id="19466" name="AutoShape 30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8950" y="5502275"/>
            <a:ext cx="690563" cy="538163"/>
          </a:xfrm>
          <a:prstGeom prst="actionButtonBlank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467" name="Text Box 303"/>
          <p:cNvSpPr txBox="1">
            <a:spLocks noChangeArrowheads="1"/>
          </p:cNvSpPr>
          <p:nvPr/>
        </p:nvSpPr>
        <p:spPr bwMode="auto">
          <a:xfrm>
            <a:off x="1460500" y="5502275"/>
            <a:ext cx="1844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MẪU</a:t>
            </a:r>
          </a:p>
        </p:txBody>
      </p:sp>
      <p:sp>
        <p:nvSpPr>
          <p:cNvPr id="19468" name="Text Box 304"/>
          <p:cNvSpPr txBox="1">
            <a:spLocks noChangeArrowheads="1"/>
          </p:cNvSpPr>
          <p:nvPr/>
        </p:nvSpPr>
        <p:spPr bwMode="auto">
          <a:xfrm>
            <a:off x="2195513" y="587375"/>
            <a:ext cx="6948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cs typeface="Times New Roman" panose="02020603050405020304" pitchFamily="18" charset="0"/>
              </a:rPr>
              <a:t>: 1, 2 hay 3?</a:t>
            </a:r>
          </a:p>
        </p:txBody>
      </p:sp>
      <p:sp>
        <p:nvSpPr>
          <p:cNvPr id="19469" name="Oval 305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0</a:t>
            </a:r>
          </a:p>
        </p:txBody>
      </p:sp>
      <p:sp>
        <p:nvSpPr>
          <p:cNvPr id="89394" name="Oval 306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1</a:t>
            </a:r>
          </a:p>
        </p:txBody>
      </p:sp>
      <p:sp>
        <p:nvSpPr>
          <p:cNvPr id="89395" name="Oval 307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2</a:t>
            </a:r>
          </a:p>
        </p:txBody>
      </p:sp>
      <p:sp>
        <p:nvSpPr>
          <p:cNvPr id="89396" name="Oval 308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3</a:t>
            </a:r>
          </a:p>
        </p:txBody>
      </p:sp>
      <p:sp>
        <p:nvSpPr>
          <p:cNvPr id="89397" name="Oval 309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4</a:t>
            </a:r>
          </a:p>
        </p:txBody>
      </p:sp>
      <p:sp>
        <p:nvSpPr>
          <p:cNvPr id="89398" name="Oval 310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5</a:t>
            </a:r>
          </a:p>
        </p:txBody>
      </p:sp>
      <p:sp>
        <p:nvSpPr>
          <p:cNvPr id="89399" name="Oval 311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6</a:t>
            </a:r>
          </a:p>
        </p:txBody>
      </p:sp>
      <p:sp>
        <p:nvSpPr>
          <p:cNvPr id="89400" name="Oval 312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7</a:t>
            </a:r>
          </a:p>
        </p:txBody>
      </p:sp>
      <p:sp>
        <p:nvSpPr>
          <p:cNvPr id="89401" name="Oval 313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8</a:t>
            </a:r>
          </a:p>
        </p:txBody>
      </p:sp>
      <p:sp>
        <p:nvSpPr>
          <p:cNvPr id="89402" name="Oval 314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>
                <a:solidFill>
                  <a:schemeClr val="bg1"/>
                </a:solidFill>
                <a:latin typeface=".VnHelvetInsH" pitchFamily="34" charset="0"/>
              </a:rPr>
              <a:t>9</a:t>
            </a:r>
          </a:p>
        </p:txBody>
      </p:sp>
      <p:sp>
        <p:nvSpPr>
          <p:cNvPr id="89403" name="Oval 315"/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2832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4" grpId="0" animBg="1"/>
      <p:bldP spid="89395" grpId="0" animBg="1"/>
      <p:bldP spid="89396" grpId="0" animBg="1"/>
      <p:bldP spid="89397" grpId="0" animBg="1"/>
      <p:bldP spid="89398" grpId="0" animBg="1"/>
      <p:bldP spid="89399" grpId="0" animBg="1"/>
      <p:bldP spid="89400" grpId="0" animBg="1"/>
      <p:bldP spid="89401" grpId="0" animBg="1"/>
      <p:bldP spid="89402" grpId="0" animBg="1"/>
      <p:bldP spid="89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190750" y="1989138"/>
            <a:ext cx="623888" cy="3186112"/>
            <a:chOff x="2647" y="744"/>
            <a:chExt cx="393" cy="2007"/>
          </a:xfrm>
        </p:grpSpPr>
        <p:grpSp>
          <p:nvGrpSpPr>
            <p:cNvPr id="21731" name="Group 3"/>
            <p:cNvGrpSpPr>
              <a:grpSpLocks/>
            </p:cNvGrpSpPr>
            <p:nvPr/>
          </p:nvGrpSpPr>
          <p:grpSpPr bwMode="auto">
            <a:xfrm>
              <a:off x="2647" y="744"/>
              <a:ext cx="365" cy="173"/>
              <a:chOff x="385" y="2036"/>
              <a:chExt cx="365" cy="173"/>
            </a:xfrm>
          </p:grpSpPr>
          <p:grpSp>
            <p:nvGrpSpPr>
              <p:cNvPr id="21793" name="Group 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95" name="Group 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9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9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0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9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96" name="Line 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94" name="Text Box 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32" name="AutoShape 12"/>
            <p:cNvSpPr>
              <a:spLocks noChangeArrowheads="1"/>
            </p:cNvSpPr>
            <p:nvPr/>
          </p:nvSpPr>
          <p:spPr bwMode="auto">
            <a:xfrm>
              <a:off x="2671" y="90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33" name="Group 13"/>
            <p:cNvGrpSpPr>
              <a:grpSpLocks/>
            </p:cNvGrpSpPr>
            <p:nvPr/>
          </p:nvGrpSpPr>
          <p:grpSpPr bwMode="auto">
            <a:xfrm flipH="1">
              <a:off x="2671" y="1010"/>
              <a:ext cx="279" cy="173"/>
              <a:chOff x="715" y="2036"/>
              <a:chExt cx="279" cy="173"/>
            </a:xfrm>
          </p:grpSpPr>
          <p:grpSp>
            <p:nvGrpSpPr>
              <p:cNvPr id="21789" name="Group 1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91" name="AutoShape 1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92" name="AutoShape 1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90" name="Text Box 1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34" name="Group 18"/>
            <p:cNvGrpSpPr>
              <a:grpSpLocks/>
            </p:cNvGrpSpPr>
            <p:nvPr/>
          </p:nvGrpSpPr>
          <p:grpSpPr bwMode="auto">
            <a:xfrm flipH="1">
              <a:off x="2657" y="1156"/>
              <a:ext cx="283" cy="173"/>
              <a:chOff x="727" y="1903"/>
              <a:chExt cx="283" cy="173"/>
            </a:xfrm>
          </p:grpSpPr>
          <p:sp>
            <p:nvSpPr>
              <p:cNvPr id="21787" name="Freeform 1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Text Box 2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35" name="Group 21"/>
            <p:cNvGrpSpPr>
              <a:grpSpLocks/>
            </p:cNvGrpSpPr>
            <p:nvPr/>
          </p:nvGrpSpPr>
          <p:grpSpPr bwMode="auto">
            <a:xfrm flipH="1">
              <a:off x="2671" y="1273"/>
              <a:ext cx="279" cy="173"/>
              <a:chOff x="715" y="2036"/>
              <a:chExt cx="279" cy="173"/>
            </a:xfrm>
          </p:grpSpPr>
          <p:grpSp>
            <p:nvGrpSpPr>
              <p:cNvPr id="21783" name="Group 22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85" name="AutoShape 2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86" name="AutoShape 2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84" name="Text Box 25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36" name="Group 26"/>
            <p:cNvGrpSpPr>
              <a:grpSpLocks/>
            </p:cNvGrpSpPr>
            <p:nvPr/>
          </p:nvGrpSpPr>
          <p:grpSpPr bwMode="auto">
            <a:xfrm>
              <a:off x="2647" y="1405"/>
              <a:ext cx="365" cy="173"/>
              <a:chOff x="385" y="2036"/>
              <a:chExt cx="365" cy="173"/>
            </a:xfrm>
          </p:grpSpPr>
          <p:grpSp>
            <p:nvGrpSpPr>
              <p:cNvPr id="21775" name="Group 27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77" name="Group 28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7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8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2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78" name="Line 33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76" name="Text Box 34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37" name="AutoShape 35"/>
            <p:cNvSpPr>
              <a:spLocks noChangeArrowheads="1"/>
            </p:cNvSpPr>
            <p:nvPr/>
          </p:nvSpPr>
          <p:spPr bwMode="auto">
            <a:xfrm>
              <a:off x="2671" y="1563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38" name="Group 36"/>
            <p:cNvGrpSpPr>
              <a:grpSpLocks/>
            </p:cNvGrpSpPr>
            <p:nvPr/>
          </p:nvGrpSpPr>
          <p:grpSpPr bwMode="auto">
            <a:xfrm flipH="1">
              <a:off x="2660" y="1689"/>
              <a:ext cx="283" cy="173"/>
              <a:chOff x="727" y="1903"/>
              <a:chExt cx="283" cy="173"/>
            </a:xfrm>
          </p:grpSpPr>
          <p:sp>
            <p:nvSpPr>
              <p:cNvPr id="21773" name="Freeform 37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4" name="Text Box 38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39" name="Group 39"/>
            <p:cNvGrpSpPr>
              <a:grpSpLocks/>
            </p:cNvGrpSpPr>
            <p:nvPr/>
          </p:nvGrpSpPr>
          <p:grpSpPr bwMode="auto">
            <a:xfrm flipH="1">
              <a:off x="2674" y="1806"/>
              <a:ext cx="279" cy="173"/>
              <a:chOff x="715" y="2036"/>
              <a:chExt cx="279" cy="173"/>
            </a:xfrm>
          </p:grpSpPr>
          <p:grpSp>
            <p:nvGrpSpPr>
              <p:cNvPr id="21769" name="Group 4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71" name="AutoShape 4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72" name="AutoShape 4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70" name="Text Box 4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40" name="Group 44"/>
            <p:cNvGrpSpPr>
              <a:grpSpLocks/>
            </p:cNvGrpSpPr>
            <p:nvPr/>
          </p:nvGrpSpPr>
          <p:grpSpPr bwMode="auto">
            <a:xfrm>
              <a:off x="2650" y="1938"/>
              <a:ext cx="365" cy="173"/>
              <a:chOff x="385" y="2036"/>
              <a:chExt cx="365" cy="173"/>
            </a:xfrm>
          </p:grpSpPr>
          <p:grpSp>
            <p:nvGrpSpPr>
              <p:cNvPr id="21761" name="Group 45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63" name="Group 4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6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67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68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6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64" name="Line 5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62" name="Text Box 52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41" name="AutoShape 53"/>
            <p:cNvSpPr>
              <a:spLocks noChangeArrowheads="1"/>
            </p:cNvSpPr>
            <p:nvPr/>
          </p:nvSpPr>
          <p:spPr bwMode="auto">
            <a:xfrm>
              <a:off x="2674" y="2096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742" name="Group 54"/>
            <p:cNvGrpSpPr>
              <a:grpSpLocks/>
            </p:cNvGrpSpPr>
            <p:nvPr/>
          </p:nvGrpSpPr>
          <p:grpSpPr bwMode="auto">
            <a:xfrm flipH="1">
              <a:off x="2663" y="2222"/>
              <a:ext cx="283" cy="173"/>
              <a:chOff x="727" y="1903"/>
              <a:chExt cx="283" cy="173"/>
            </a:xfrm>
          </p:grpSpPr>
          <p:sp>
            <p:nvSpPr>
              <p:cNvPr id="21759" name="Freeform 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Text Box 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743" name="Group 57"/>
            <p:cNvGrpSpPr>
              <a:grpSpLocks/>
            </p:cNvGrpSpPr>
            <p:nvPr/>
          </p:nvGrpSpPr>
          <p:grpSpPr bwMode="auto">
            <a:xfrm flipH="1">
              <a:off x="2677" y="2339"/>
              <a:ext cx="279" cy="173"/>
              <a:chOff x="715" y="2036"/>
              <a:chExt cx="279" cy="173"/>
            </a:xfrm>
          </p:grpSpPr>
          <p:grpSp>
            <p:nvGrpSpPr>
              <p:cNvPr id="21755" name="Group 58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57" name="AutoShape 5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58" name="AutoShape 6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56" name="Text Box 61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744" name="Group 62"/>
            <p:cNvGrpSpPr>
              <a:grpSpLocks/>
            </p:cNvGrpSpPr>
            <p:nvPr/>
          </p:nvGrpSpPr>
          <p:grpSpPr bwMode="auto">
            <a:xfrm>
              <a:off x="2653" y="2471"/>
              <a:ext cx="365" cy="173"/>
              <a:chOff x="385" y="2036"/>
              <a:chExt cx="365" cy="173"/>
            </a:xfrm>
          </p:grpSpPr>
          <p:grpSp>
            <p:nvGrpSpPr>
              <p:cNvPr id="21747" name="Group 63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49" name="Group 64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5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53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4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5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50" name="Line 69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48" name="Text Box 70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745" name="AutoShape 71"/>
            <p:cNvSpPr>
              <a:spLocks noChangeArrowheads="1"/>
            </p:cNvSpPr>
            <p:nvPr/>
          </p:nvSpPr>
          <p:spPr bwMode="auto">
            <a:xfrm>
              <a:off x="2677" y="262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sp>
          <p:nvSpPr>
            <p:cNvPr id="21746" name="Freeform 72"/>
            <p:cNvSpPr>
              <a:spLocks/>
            </p:cNvSpPr>
            <p:nvPr/>
          </p:nvSpPr>
          <p:spPr bwMode="auto">
            <a:xfrm>
              <a:off x="2650" y="767"/>
              <a:ext cx="24" cy="1984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62 h 1936"/>
                <a:gd name="T4" fmla="*/ 0 w 1"/>
                <a:gd name="T5" fmla="*/ 2534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5568950" y="2008188"/>
            <a:ext cx="673100" cy="3248025"/>
            <a:chOff x="3508" y="1265"/>
            <a:chExt cx="424" cy="2046"/>
          </a:xfrm>
        </p:grpSpPr>
        <p:sp>
          <p:nvSpPr>
            <p:cNvPr id="21658" name="Line 74"/>
            <p:cNvSpPr>
              <a:spLocks noChangeShapeType="1"/>
            </p:cNvSpPr>
            <p:nvPr/>
          </p:nvSpPr>
          <p:spPr bwMode="auto">
            <a:xfrm>
              <a:off x="3582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9" name="Group 75"/>
            <p:cNvGrpSpPr>
              <a:grpSpLocks/>
            </p:cNvGrpSpPr>
            <p:nvPr/>
          </p:nvGrpSpPr>
          <p:grpSpPr bwMode="auto">
            <a:xfrm>
              <a:off x="3597" y="1265"/>
              <a:ext cx="279" cy="173"/>
              <a:chOff x="715" y="2036"/>
              <a:chExt cx="279" cy="173"/>
            </a:xfrm>
          </p:grpSpPr>
          <p:grpSp>
            <p:nvGrpSpPr>
              <p:cNvPr id="21727" name="Group 76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29" name="AutoShape 77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30" name="AutoShape 78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28" name="Text Box 79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0" name="Group 80"/>
            <p:cNvGrpSpPr>
              <a:grpSpLocks/>
            </p:cNvGrpSpPr>
            <p:nvPr/>
          </p:nvGrpSpPr>
          <p:grpSpPr bwMode="auto">
            <a:xfrm>
              <a:off x="3606" y="1411"/>
              <a:ext cx="283" cy="173"/>
              <a:chOff x="727" y="1903"/>
              <a:chExt cx="283" cy="173"/>
            </a:xfrm>
          </p:grpSpPr>
          <p:sp>
            <p:nvSpPr>
              <p:cNvPr id="21725" name="Freeform 81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6" name="Text Box 82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661" name="Group 83"/>
            <p:cNvGrpSpPr>
              <a:grpSpLocks/>
            </p:cNvGrpSpPr>
            <p:nvPr/>
          </p:nvGrpSpPr>
          <p:grpSpPr bwMode="auto">
            <a:xfrm flipH="1">
              <a:off x="3531" y="1528"/>
              <a:ext cx="365" cy="173"/>
              <a:chOff x="385" y="2036"/>
              <a:chExt cx="365" cy="173"/>
            </a:xfrm>
          </p:grpSpPr>
          <p:grpSp>
            <p:nvGrpSpPr>
              <p:cNvPr id="21717" name="Group 8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19" name="Group 8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2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23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24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2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0" name="Line 9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18" name="Text Box 9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662" name="AutoShape 92"/>
            <p:cNvSpPr>
              <a:spLocks noChangeArrowheads="1"/>
            </p:cNvSpPr>
            <p:nvPr/>
          </p:nvSpPr>
          <p:spPr bwMode="auto">
            <a:xfrm flipH="1">
              <a:off x="3508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63" name="Group 93"/>
            <p:cNvGrpSpPr>
              <a:grpSpLocks/>
            </p:cNvGrpSpPr>
            <p:nvPr/>
          </p:nvGrpSpPr>
          <p:grpSpPr bwMode="auto">
            <a:xfrm flipH="1">
              <a:off x="3533" y="1793"/>
              <a:ext cx="365" cy="173"/>
              <a:chOff x="385" y="2036"/>
              <a:chExt cx="365" cy="173"/>
            </a:xfrm>
          </p:grpSpPr>
          <p:grpSp>
            <p:nvGrpSpPr>
              <p:cNvPr id="21709" name="Group 9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711" name="Group 9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713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15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6" name="AutoShap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2" name="Line 10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10" name="Text Box 10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64" name="Group 102"/>
            <p:cNvGrpSpPr>
              <a:grpSpLocks/>
            </p:cNvGrpSpPr>
            <p:nvPr/>
          </p:nvGrpSpPr>
          <p:grpSpPr bwMode="auto">
            <a:xfrm>
              <a:off x="3597" y="1926"/>
              <a:ext cx="279" cy="173"/>
              <a:chOff x="715" y="2036"/>
              <a:chExt cx="279" cy="173"/>
            </a:xfrm>
          </p:grpSpPr>
          <p:grpSp>
            <p:nvGrpSpPr>
              <p:cNvPr id="21705" name="Group 10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707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08" name="AutoShape 10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706" name="Text Box 10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 dirty="0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5" name="Group 107"/>
            <p:cNvGrpSpPr>
              <a:grpSpLocks/>
            </p:cNvGrpSpPr>
            <p:nvPr/>
          </p:nvGrpSpPr>
          <p:grpSpPr bwMode="auto">
            <a:xfrm>
              <a:off x="3606" y="2072"/>
              <a:ext cx="283" cy="173"/>
              <a:chOff x="727" y="1903"/>
              <a:chExt cx="283" cy="173"/>
            </a:xfrm>
          </p:grpSpPr>
          <p:sp>
            <p:nvSpPr>
              <p:cNvPr id="21703" name="Freeform 10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4" name="Text Box 10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66" name="AutoShape 110"/>
            <p:cNvSpPr>
              <a:spLocks noChangeArrowheads="1"/>
            </p:cNvSpPr>
            <p:nvPr/>
          </p:nvSpPr>
          <p:spPr bwMode="auto">
            <a:xfrm flipH="1">
              <a:off x="3511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67" name="Group 111"/>
            <p:cNvGrpSpPr>
              <a:grpSpLocks/>
            </p:cNvGrpSpPr>
            <p:nvPr/>
          </p:nvGrpSpPr>
          <p:grpSpPr bwMode="auto">
            <a:xfrm flipH="1">
              <a:off x="3536" y="2326"/>
              <a:ext cx="365" cy="173"/>
              <a:chOff x="385" y="2036"/>
              <a:chExt cx="365" cy="173"/>
            </a:xfrm>
          </p:grpSpPr>
          <p:grpSp>
            <p:nvGrpSpPr>
              <p:cNvPr id="21695" name="Group 11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97" name="Group 11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99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70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2" name="AutoShap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00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98" name="Line 11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96" name="Text Box 11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68" name="Group 120"/>
            <p:cNvGrpSpPr>
              <a:grpSpLocks/>
            </p:cNvGrpSpPr>
            <p:nvPr/>
          </p:nvGrpSpPr>
          <p:grpSpPr bwMode="auto">
            <a:xfrm>
              <a:off x="3600" y="2459"/>
              <a:ext cx="279" cy="173"/>
              <a:chOff x="715" y="2036"/>
              <a:chExt cx="279" cy="173"/>
            </a:xfrm>
          </p:grpSpPr>
          <p:grpSp>
            <p:nvGrpSpPr>
              <p:cNvPr id="21691" name="Group 12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93" name="AutoShape 12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94" name="AutoShape 12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92" name="Text Box 12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69" name="Group 125"/>
            <p:cNvGrpSpPr>
              <a:grpSpLocks/>
            </p:cNvGrpSpPr>
            <p:nvPr/>
          </p:nvGrpSpPr>
          <p:grpSpPr bwMode="auto">
            <a:xfrm>
              <a:off x="3609" y="2605"/>
              <a:ext cx="283" cy="173"/>
              <a:chOff x="727" y="1903"/>
              <a:chExt cx="283" cy="173"/>
            </a:xfrm>
          </p:grpSpPr>
          <p:sp>
            <p:nvSpPr>
              <p:cNvPr id="21689" name="Freeform 12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0" name="Text Box 12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70" name="AutoShape 128"/>
            <p:cNvSpPr>
              <a:spLocks noChangeArrowheads="1"/>
            </p:cNvSpPr>
            <p:nvPr/>
          </p:nvSpPr>
          <p:spPr bwMode="auto">
            <a:xfrm flipH="1">
              <a:off x="3514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671" name="Group 129"/>
            <p:cNvGrpSpPr>
              <a:grpSpLocks/>
            </p:cNvGrpSpPr>
            <p:nvPr/>
          </p:nvGrpSpPr>
          <p:grpSpPr bwMode="auto">
            <a:xfrm flipH="1">
              <a:off x="3539" y="2859"/>
              <a:ext cx="365" cy="173"/>
              <a:chOff x="385" y="2036"/>
              <a:chExt cx="365" cy="173"/>
            </a:xfrm>
          </p:grpSpPr>
          <p:grpSp>
            <p:nvGrpSpPr>
              <p:cNvPr id="21681" name="Group 13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83" name="Group 13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85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8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8" name="AutoShap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8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84" name="Line 13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82" name="Text Box 13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672" name="Group 138"/>
            <p:cNvGrpSpPr>
              <a:grpSpLocks/>
            </p:cNvGrpSpPr>
            <p:nvPr/>
          </p:nvGrpSpPr>
          <p:grpSpPr bwMode="auto">
            <a:xfrm>
              <a:off x="3603" y="2992"/>
              <a:ext cx="279" cy="173"/>
              <a:chOff x="715" y="2036"/>
              <a:chExt cx="279" cy="173"/>
            </a:xfrm>
          </p:grpSpPr>
          <p:grpSp>
            <p:nvGrpSpPr>
              <p:cNvPr id="21677" name="Group 13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79" name="AutoShape 14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80" name="AutoShape 14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78" name="Text Box 14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73" name="Group 143"/>
            <p:cNvGrpSpPr>
              <a:grpSpLocks/>
            </p:cNvGrpSpPr>
            <p:nvPr/>
          </p:nvGrpSpPr>
          <p:grpSpPr bwMode="auto">
            <a:xfrm>
              <a:off x="3612" y="3138"/>
              <a:ext cx="283" cy="173"/>
              <a:chOff x="727" y="1903"/>
              <a:chExt cx="283" cy="173"/>
            </a:xfrm>
          </p:grpSpPr>
          <p:sp>
            <p:nvSpPr>
              <p:cNvPr id="21675" name="Freeform 14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6" name="Text Box 14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74" name="Freeform 146"/>
            <p:cNvSpPr>
              <a:spLocks/>
            </p:cNvSpPr>
            <p:nvPr/>
          </p:nvSpPr>
          <p:spPr bwMode="auto">
            <a:xfrm>
              <a:off x="3883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8" name="Group 147"/>
          <p:cNvGrpSpPr>
            <a:grpSpLocks/>
          </p:cNvGrpSpPr>
          <p:nvPr/>
        </p:nvGrpSpPr>
        <p:grpSpPr bwMode="auto">
          <a:xfrm>
            <a:off x="4379913" y="2008188"/>
            <a:ext cx="690562" cy="3248025"/>
            <a:chOff x="2759" y="1265"/>
            <a:chExt cx="435" cy="2046"/>
          </a:xfrm>
        </p:grpSpPr>
        <p:sp>
          <p:nvSpPr>
            <p:cNvPr id="21585" name="Line 148"/>
            <p:cNvSpPr>
              <a:spLocks noChangeShapeType="1"/>
            </p:cNvSpPr>
            <p:nvPr/>
          </p:nvSpPr>
          <p:spPr bwMode="auto">
            <a:xfrm>
              <a:off x="2844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6" name="Group 149"/>
            <p:cNvGrpSpPr>
              <a:grpSpLocks/>
            </p:cNvGrpSpPr>
            <p:nvPr/>
          </p:nvGrpSpPr>
          <p:grpSpPr bwMode="auto">
            <a:xfrm>
              <a:off x="2859" y="1265"/>
              <a:ext cx="279" cy="173"/>
              <a:chOff x="715" y="2036"/>
              <a:chExt cx="279" cy="173"/>
            </a:xfrm>
          </p:grpSpPr>
          <p:grpSp>
            <p:nvGrpSpPr>
              <p:cNvPr id="21654" name="Group 150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56" name="AutoShape 151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57" name="AutoShape 152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55" name="Text Box 153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87" name="Group 154"/>
            <p:cNvGrpSpPr>
              <a:grpSpLocks/>
            </p:cNvGrpSpPr>
            <p:nvPr/>
          </p:nvGrpSpPr>
          <p:grpSpPr bwMode="auto">
            <a:xfrm>
              <a:off x="2868" y="1411"/>
              <a:ext cx="283" cy="173"/>
              <a:chOff x="727" y="1903"/>
              <a:chExt cx="283" cy="173"/>
            </a:xfrm>
          </p:grpSpPr>
          <p:sp>
            <p:nvSpPr>
              <p:cNvPr id="21652" name="Freeform 155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3" name="Text Box 156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588" name="Group 157"/>
            <p:cNvGrpSpPr>
              <a:grpSpLocks/>
            </p:cNvGrpSpPr>
            <p:nvPr/>
          </p:nvGrpSpPr>
          <p:grpSpPr bwMode="auto">
            <a:xfrm flipH="1">
              <a:off x="2795" y="2450"/>
              <a:ext cx="365" cy="173"/>
              <a:chOff x="385" y="2036"/>
              <a:chExt cx="365" cy="173"/>
            </a:xfrm>
          </p:grpSpPr>
          <p:grpSp>
            <p:nvGrpSpPr>
              <p:cNvPr id="21644" name="Group 15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46" name="Group 15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48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50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1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49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47" name="Line 16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5" name="Text Box 16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589" name="AutoShape 166"/>
            <p:cNvSpPr>
              <a:spLocks noChangeArrowheads="1"/>
            </p:cNvSpPr>
            <p:nvPr/>
          </p:nvSpPr>
          <p:spPr bwMode="auto">
            <a:xfrm flipH="1">
              <a:off x="2770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0" name="Group 167"/>
            <p:cNvGrpSpPr>
              <a:grpSpLocks/>
            </p:cNvGrpSpPr>
            <p:nvPr/>
          </p:nvGrpSpPr>
          <p:grpSpPr bwMode="auto">
            <a:xfrm flipH="1">
              <a:off x="2795" y="1793"/>
              <a:ext cx="365" cy="173"/>
              <a:chOff x="385" y="2036"/>
              <a:chExt cx="365" cy="173"/>
            </a:xfrm>
          </p:grpSpPr>
          <p:grpSp>
            <p:nvGrpSpPr>
              <p:cNvPr id="21636" name="Group 16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38" name="Group 16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40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42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3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41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39" name="Line 17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7" name="Text Box 17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1" name="Group 176"/>
            <p:cNvGrpSpPr>
              <a:grpSpLocks/>
            </p:cNvGrpSpPr>
            <p:nvPr/>
          </p:nvGrpSpPr>
          <p:grpSpPr bwMode="auto">
            <a:xfrm>
              <a:off x="2859" y="1926"/>
              <a:ext cx="279" cy="173"/>
              <a:chOff x="715" y="2036"/>
              <a:chExt cx="279" cy="173"/>
            </a:xfrm>
          </p:grpSpPr>
          <p:grpSp>
            <p:nvGrpSpPr>
              <p:cNvPr id="21632" name="Group 17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34" name="AutoShape 17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35" name="AutoShape 17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33" name="Text Box 18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92" name="Group 181"/>
            <p:cNvGrpSpPr>
              <a:grpSpLocks/>
            </p:cNvGrpSpPr>
            <p:nvPr/>
          </p:nvGrpSpPr>
          <p:grpSpPr bwMode="auto">
            <a:xfrm>
              <a:off x="2868" y="2072"/>
              <a:ext cx="283" cy="173"/>
              <a:chOff x="727" y="1903"/>
              <a:chExt cx="283" cy="173"/>
            </a:xfrm>
          </p:grpSpPr>
          <p:sp>
            <p:nvSpPr>
              <p:cNvPr id="21630" name="Freeform 18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1" name="Text Box 18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93" name="AutoShape 184"/>
            <p:cNvSpPr>
              <a:spLocks noChangeArrowheads="1"/>
            </p:cNvSpPr>
            <p:nvPr/>
          </p:nvSpPr>
          <p:spPr bwMode="auto">
            <a:xfrm flipH="1">
              <a:off x="2773" y="2222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4" name="Group 185"/>
            <p:cNvGrpSpPr>
              <a:grpSpLocks/>
            </p:cNvGrpSpPr>
            <p:nvPr/>
          </p:nvGrpSpPr>
          <p:grpSpPr bwMode="auto">
            <a:xfrm flipH="1">
              <a:off x="2798" y="2326"/>
              <a:ext cx="365" cy="173"/>
              <a:chOff x="385" y="2036"/>
              <a:chExt cx="365" cy="173"/>
            </a:xfrm>
          </p:grpSpPr>
          <p:grpSp>
            <p:nvGrpSpPr>
              <p:cNvPr id="21622" name="Group 186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24" name="Group 187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26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28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9" name="AutoShap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27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25" name="Line 192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23" name="Text Box 193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5" name="Group 194"/>
            <p:cNvGrpSpPr>
              <a:grpSpLocks/>
            </p:cNvGrpSpPr>
            <p:nvPr/>
          </p:nvGrpSpPr>
          <p:grpSpPr bwMode="auto">
            <a:xfrm>
              <a:off x="2844" y="2729"/>
              <a:ext cx="279" cy="173"/>
              <a:chOff x="715" y="2036"/>
              <a:chExt cx="279" cy="173"/>
            </a:xfrm>
          </p:grpSpPr>
          <p:grpSp>
            <p:nvGrpSpPr>
              <p:cNvPr id="21618" name="Group 195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20" name="AutoShape 196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1" name="AutoShape 197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19" name="Text Box 198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96" name="Group 199"/>
            <p:cNvGrpSpPr>
              <a:grpSpLocks/>
            </p:cNvGrpSpPr>
            <p:nvPr/>
          </p:nvGrpSpPr>
          <p:grpSpPr bwMode="auto">
            <a:xfrm>
              <a:off x="2871" y="2605"/>
              <a:ext cx="283" cy="173"/>
              <a:chOff x="727" y="1903"/>
              <a:chExt cx="283" cy="173"/>
            </a:xfrm>
          </p:grpSpPr>
          <p:sp>
            <p:nvSpPr>
              <p:cNvPr id="21616" name="Freeform 200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" name="Text Box 201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97" name="AutoShape 202"/>
            <p:cNvSpPr>
              <a:spLocks noChangeArrowheads="1"/>
            </p:cNvSpPr>
            <p:nvPr/>
          </p:nvSpPr>
          <p:spPr bwMode="auto">
            <a:xfrm flipH="1">
              <a:off x="2759" y="15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98" name="Group 203"/>
            <p:cNvGrpSpPr>
              <a:grpSpLocks/>
            </p:cNvGrpSpPr>
            <p:nvPr/>
          </p:nvGrpSpPr>
          <p:grpSpPr bwMode="auto">
            <a:xfrm flipH="1">
              <a:off x="2801" y="2859"/>
              <a:ext cx="365" cy="173"/>
              <a:chOff x="385" y="2036"/>
              <a:chExt cx="365" cy="173"/>
            </a:xfrm>
          </p:grpSpPr>
          <p:grpSp>
            <p:nvGrpSpPr>
              <p:cNvPr id="21608" name="Group 204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610" name="Group 205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612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614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5" name="AutoShap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13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611" name="Line 210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09" name="Text Box 211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99" name="Group 212"/>
            <p:cNvGrpSpPr>
              <a:grpSpLocks/>
            </p:cNvGrpSpPr>
            <p:nvPr/>
          </p:nvGrpSpPr>
          <p:grpSpPr bwMode="auto">
            <a:xfrm>
              <a:off x="2865" y="2992"/>
              <a:ext cx="279" cy="173"/>
              <a:chOff x="715" y="2036"/>
              <a:chExt cx="279" cy="173"/>
            </a:xfrm>
          </p:grpSpPr>
          <p:grpSp>
            <p:nvGrpSpPr>
              <p:cNvPr id="21604" name="Group 213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606" name="AutoShape 214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7" name="AutoShape 215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605" name="Text Box 216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600" name="Group 217"/>
            <p:cNvGrpSpPr>
              <a:grpSpLocks/>
            </p:cNvGrpSpPr>
            <p:nvPr/>
          </p:nvGrpSpPr>
          <p:grpSpPr bwMode="auto">
            <a:xfrm>
              <a:off x="2874" y="3138"/>
              <a:ext cx="283" cy="173"/>
              <a:chOff x="727" y="1903"/>
              <a:chExt cx="283" cy="173"/>
            </a:xfrm>
          </p:grpSpPr>
          <p:sp>
            <p:nvSpPr>
              <p:cNvPr id="21602" name="Freeform 218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3" name="Text Box 219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601" name="Freeform 220"/>
            <p:cNvSpPr>
              <a:spLocks/>
            </p:cNvSpPr>
            <p:nvPr/>
          </p:nvSpPr>
          <p:spPr bwMode="auto">
            <a:xfrm>
              <a:off x="3145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221"/>
          <p:cNvGrpSpPr>
            <a:grpSpLocks/>
          </p:cNvGrpSpPr>
          <p:nvPr/>
        </p:nvGrpSpPr>
        <p:grpSpPr bwMode="auto">
          <a:xfrm>
            <a:off x="6723063" y="2008188"/>
            <a:ext cx="690562" cy="3248025"/>
            <a:chOff x="4235" y="1265"/>
            <a:chExt cx="435" cy="2046"/>
          </a:xfrm>
        </p:grpSpPr>
        <p:sp>
          <p:nvSpPr>
            <p:cNvPr id="21512" name="Line 222"/>
            <p:cNvSpPr>
              <a:spLocks noChangeShapeType="1"/>
            </p:cNvSpPr>
            <p:nvPr/>
          </p:nvSpPr>
          <p:spPr bwMode="auto">
            <a:xfrm>
              <a:off x="4320" y="1425"/>
              <a:ext cx="29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3" name="Group 223"/>
            <p:cNvGrpSpPr>
              <a:grpSpLocks/>
            </p:cNvGrpSpPr>
            <p:nvPr/>
          </p:nvGrpSpPr>
          <p:grpSpPr bwMode="auto">
            <a:xfrm>
              <a:off x="4335" y="1265"/>
              <a:ext cx="279" cy="173"/>
              <a:chOff x="715" y="2036"/>
              <a:chExt cx="279" cy="173"/>
            </a:xfrm>
          </p:grpSpPr>
          <p:grpSp>
            <p:nvGrpSpPr>
              <p:cNvPr id="21581" name="Group 224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83" name="AutoShape 225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4" name="AutoShape 226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82" name="Text Box 227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14" name="Group 228"/>
            <p:cNvGrpSpPr>
              <a:grpSpLocks/>
            </p:cNvGrpSpPr>
            <p:nvPr/>
          </p:nvGrpSpPr>
          <p:grpSpPr bwMode="auto">
            <a:xfrm>
              <a:off x="4344" y="1411"/>
              <a:ext cx="283" cy="173"/>
              <a:chOff x="727" y="1903"/>
              <a:chExt cx="283" cy="173"/>
            </a:xfrm>
          </p:grpSpPr>
          <p:sp>
            <p:nvSpPr>
              <p:cNvPr id="21579" name="Freeform 229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Text Box 230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grpSp>
          <p:nvGrpSpPr>
            <p:cNvPr id="21515" name="Group 231"/>
            <p:cNvGrpSpPr>
              <a:grpSpLocks/>
            </p:cNvGrpSpPr>
            <p:nvPr/>
          </p:nvGrpSpPr>
          <p:grpSpPr bwMode="auto">
            <a:xfrm flipH="1">
              <a:off x="4269" y="1528"/>
              <a:ext cx="365" cy="173"/>
              <a:chOff x="385" y="2036"/>
              <a:chExt cx="365" cy="173"/>
            </a:xfrm>
          </p:grpSpPr>
          <p:grpSp>
            <p:nvGrpSpPr>
              <p:cNvPr id="21571" name="Group 23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73" name="Group 23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75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77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8" name="AutoShap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76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74" name="Line 23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72" name="Text Box 23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sp>
          <p:nvSpPr>
            <p:cNvPr id="21516" name="AutoShape 240"/>
            <p:cNvSpPr>
              <a:spLocks noChangeArrowheads="1"/>
            </p:cNvSpPr>
            <p:nvPr/>
          </p:nvSpPr>
          <p:spPr bwMode="auto">
            <a:xfrm flipH="1">
              <a:off x="4246" y="1689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17" name="Group 241"/>
            <p:cNvGrpSpPr>
              <a:grpSpLocks/>
            </p:cNvGrpSpPr>
            <p:nvPr/>
          </p:nvGrpSpPr>
          <p:grpSpPr bwMode="auto">
            <a:xfrm flipH="1">
              <a:off x="4271" y="1793"/>
              <a:ext cx="365" cy="173"/>
              <a:chOff x="385" y="2036"/>
              <a:chExt cx="365" cy="173"/>
            </a:xfrm>
          </p:grpSpPr>
          <p:grpSp>
            <p:nvGrpSpPr>
              <p:cNvPr id="21563" name="Group 242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65" name="Group 243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67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69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0" name="AutoShap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68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66" name="Line 248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64" name="Text Box 249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18" name="Group 250"/>
            <p:cNvGrpSpPr>
              <a:grpSpLocks/>
            </p:cNvGrpSpPr>
            <p:nvPr/>
          </p:nvGrpSpPr>
          <p:grpSpPr bwMode="auto">
            <a:xfrm>
              <a:off x="4318" y="2196"/>
              <a:ext cx="279" cy="173"/>
              <a:chOff x="715" y="2036"/>
              <a:chExt cx="279" cy="173"/>
            </a:xfrm>
          </p:grpSpPr>
          <p:grpSp>
            <p:nvGrpSpPr>
              <p:cNvPr id="21559" name="Group 251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61" name="AutoShape 252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2" name="AutoShape 253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60" name="Text Box 254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19" name="Group 255"/>
            <p:cNvGrpSpPr>
              <a:grpSpLocks/>
            </p:cNvGrpSpPr>
            <p:nvPr/>
          </p:nvGrpSpPr>
          <p:grpSpPr bwMode="auto">
            <a:xfrm>
              <a:off x="4344" y="2072"/>
              <a:ext cx="283" cy="173"/>
              <a:chOff x="727" y="1903"/>
              <a:chExt cx="283" cy="173"/>
            </a:xfrm>
          </p:grpSpPr>
          <p:sp>
            <p:nvSpPr>
              <p:cNvPr id="21557" name="Freeform 256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Text Box 257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0" name="AutoShape 258"/>
            <p:cNvSpPr>
              <a:spLocks noChangeArrowheads="1"/>
            </p:cNvSpPr>
            <p:nvPr/>
          </p:nvSpPr>
          <p:spPr bwMode="auto">
            <a:xfrm flipH="1">
              <a:off x="4235" y="1954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21" name="Group 259"/>
            <p:cNvGrpSpPr>
              <a:grpSpLocks/>
            </p:cNvGrpSpPr>
            <p:nvPr/>
          </p:nvGrpSpPr>
          <p:grpSpPr bwMode="auto">
            <a:xfrm flipH="1">
              <a:off x="4274" y="2326"/>
              <a:ext cx="365" cy="173"/>
              <a:chOff x="385" y="2036"/>
              <a:chExt cx="365" cy="173"/>
            </a:xfrm>
          </p:grpSpPr>
          <p:grpSp>
            <p:nvGrpSpPr>
              <p:cNvPr id="21549" name="Group 260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51" name="Group 261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5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55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6" name="AutoShap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54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52" name="Line 266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50" name="Text Box 267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22" name="Group 268"/>
            <p:cNvGrpSpPr>
              <a:grpSpLocks/>
            </p:cNvGrpSpPr>
            <p:nvPr/>
          </p:nvGrpSpPr>
          <p:grpSpPr bwMode="auto">
            <a:xfrm>
              <a:off x="4338" y="2459"/>
              <a:ext cx="279" cy="173"/>
              <a:chOff x="715" y="2036"/>
              <a:chExt cx="279" cy="173"/>
            </a:xfrm>
          </p:grpSpPr>
          <p:grpSp>
            <p:nvGrpSpPr>
              <p:cNvPr id="21545" name="Group 269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47" name="AutoShape 270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8" name="AutoShape 271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46" name="Text Box 272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23" name="Group 273"/>
            <p:cNvGrpSpPr>
              <a:grpSpLocks/>
            </p:cNvGrpSpPr>
            <p:nvPr/>
          </p:nvGrpSpPr>
          <p:grpSpPr bwMode="auto">
            <a:xfrm>
              <a:off x="4347" y="2605"/>
              <a:ext cx="283" cy="173"/>
              <a:chOff x="727" y="1903"/>
              <a:chExt cx="283" cy="173"/>
            </a:xfrm>
          </p:grpSpPr>
          <p:sp>
            <p:nvSpPr>
              <p:cNvPr id="21543" name="Freeform 274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Text Box 275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4" name="AutoShape 276"/>
            <p:cNvSpPr>
              <a:spLocks noChangeArrowheads="1"/>
            </p:cNvSpPr>
            <p:nvPr/>
          </p:nvSpPr>
          <p:spPr bwMode="auto">
            <a:xfrm flipH="1">
              <a:off x="4252" y="2755"/>
              <a:ext cx="363" cy="121"/>
            </a:xfrm>
            <a:prstGeom prst="homePlate">
              <a:avLst>
                <a:gd name="adj" fmla="val 52069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sz="1200">
                  <a:solidFill>
                    <a:srgbClr val="000000"/>
                  </a:solidFill>
                  <a:latin typeface=".VnBlackH" pitchFamily="34" charset="0"/>
                </a:rPr>
                <a:t>G</a:t>
              </a:r>
            </a:p>
          </p:txBody>
        </p:sp>
        <p:grpSp>
          <p:nvGrpSpPr>
            <p:cNvPr id="21525" name="Group 277"/>
            <p:cNvGrpSpPr>
              <a:grpSpLocks/>
            </p:cNvGrpSpPr>
            <p:nvPr/>
          </p:nvGrpSpPr>
          <p:grpSpPr bwMode="auto">
            <a:xfrm flipH="1">
              <a:off x="4277" y="2859"/>
              <a:ext cx="365" cy="173"/>
              <a:chOff x="385" y="2036"/>
              <a:chExt cx="365" cy="173"/>
            </a:xfrm>
          </p:grpSpPr>
          <p:grpSp>
            <p:nvGrpSpPr>
              <p:cNvPr id="21535" name="Group 278"/>
              <p:cNvGrpSpPr>
                <a:grpSpLocks/>
              </p:cNvGrpSpPr>
              <p:nvPr/>
            </p:nvGrpSpPr>
            <p:grpSpPr bwMode="auto">
              <a:xfrm>
                <a:off x="385" y="2063"/>
                <a:ext cx="365" cy="122"/>
                <a:chOff x="3482" y="2208"/>
                <a:chExt cx="365" cy="122"/>
              </a:xfrm>
            </p:grpSpPr>
            <p:grpSp>
              <p:nvGrpSpPr>
                <p:cNvPr id="21537" name="Group 279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21539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21541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2" name="AutoShap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540" name="Line 283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38" name="Line 284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36" name="Text Box 285"/>
              <p:cNvSpPr txBox="1">
                <a:spLocks noChangeArrowheads="1"/>
              </p:cNvSpPr>
              <p:nvPr/>
            </p:nvSpPr>
            <p:spPr bwMode="auto">
              <a:xfrm>
                <a:off x="403" y="2036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21526" name="Group 286"/>
            <p:cNvGrpSpPr>
              <a:grpSpLocks/>
            </p:cNvGrpSpPr>
            <p:nvPr/>
          </p:nvGrpSpPr>
          <p:grpSpPr bwMode="auto">
            <a:xfrm>
              <a:off x="4341" y="2992"/>
              <a:ext cx="279" cy="173"/>
              <a:chOff x="715" y="2036"/>
              <a:chExt cx="279" cy="173"/>
            </a:xfrm>
          </p:grpSpPr>
          <p:grpSp>
            <p:nvGrpSpPr>
              <p:cNvPr id="21531" name="Group 287"/>
              <p:cNvGrpSpPr>
                <a:grpSpLocks/>
              </p:cNvGrpSpPr>
              <p:nvPr/>
            </p:nvGrpSpPr>
            <p:grpSpPr bwMode="auto">
              <a:xfrm>
                <a:off x="715" y="2063"/>
                <a:ext cx="277" cy="121"/>
                <a:chOff x="3824" y="2208"/>
                <a:chExt cx="277" cy="121"/>
              </a:xfrm>
            </p:grpSpPr>
            <p:sp>
              <p:nvSpPr>
                <p:cNvPr id="21533" name="AutoShape 288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4" name="AutoShape 289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/>
                  <a:endParaRPr lang="vi-VN">
                    <a:latin typeface=".VnArial" pitchFamily="34" charset="0"/>
                  </a:endParaRPr>
                </a:p>
              </p:txBody>
            </p:sp>
          </p:grpSp>
          <p:sp>
            <p:nvSpPr>
              <p:cNvPr id="21532" name="Text Box 290"/>
              <p:cNvSpPr txBox="1">
                <a:spLocks noChangeArrowheads="1"/>
              </p:cNvSpPr>
              <p:nvPr/>
            </p:nvSpPr>
            <p:spPr bwMode="auto">
              <a:xfrm>
                <a:off x="814" y="2036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 b="1">
                    <a:solidFill>
                      <a:srgbClr val="000000"/>
                    </a:solidFill>
                    <a:latin typeface=".VnBlackH" pitchFamily="34" charset="0"/>
                  </a:rPr>
                  <a:t>T</a:t>
                </a:r>
              </a:p>
            </p:txBody>
          </p:sp>
        </p:grpSp>
        <p:grpSp>
          <p:nvGrpSpPr>
            <p:cNvPr id="21527" name="Group 291"/>
            <p:cNvGrpSpPr>
              <a:grpSpLocks/>
            </p:cNvGrpSpPr>
            <p:nvPr/>
          </p:nvGrpSpPr>
          <p:grpSpPr bwMode="auto">
            <a:xfrm>
              <a:off x="4350" y="3138"/>
              <a:ext cx="283" cy="173"/>
              <a:chOff x="727" y="1903"/>
              <a:chExt cx="283" cy="173"/>
            </a:xfrm>
          </p:grpSpPr>
          <p:sp>
            <p:nvSpPr>
              <p:cNvPr id="21529" name="Freeform 292"/>
              <p:cNvSpPr>
                <a:spLocks/>
              </p:cNvSpPr>
              <p:nvPr/>
            </p:nvSpPr>
            <p:spPr bwMode="auto">
              <a:xfrm>
                <a:off x="727" y="1918"/>
                <a:ext cx="266" cy="121"/>
              </a:xfrm>
              <a:custGeom>
                <a:avLst/>
                <a:gdLst>
                  <a:gd name="T0" fmla="*/ 0 w 1185"/>
                  <a:gd name="T1" fmla="*/ 0 h 774"/>
                  <a:gd name="T2" fmla="*/ 0 w 1185"/>
                  <a:gd name="T3" fmla="*/ 0 h 774"/>
                  <a:gd name="T4" fmla="*/ 0 w 1185"/>
                  <a:gd name="T5" fmla="*/ 0 h 774"/>
                  <a:gd name="T6" fmla="*/ 0 w 1185"/>
                  <a:gd name="T7" fmla="*/ 0 h 774"/>
                  <a:gd name="T8" fmla="*/ 0 w 1185"/>
                  <a:gd name="T9" fmla="*/ 0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Text Box 293"/>
              <p:cNvSpPr txBox="1">
                <a:spLocks noChangeArrowheads="1"/>
              </p:cNvSpPr>
              <p:nvPr/>
            </p:nvSpPr>
            <p:spPr bwMode="auto">
              <a:xfrm>
                <a:off x="814" y="1903"/>
                <a:ext cx="19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/>
                <a:r>
                  <a:rPr lang="en-US" sz="1200">
                    <a:solidFill>
                      <a:srgbClr val="000000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  <p:sp>
          <p:nvSpPr>
            <p:cNvPr id="21528" name="Freeform 294"/>
            <p:cNvSpPr>
              <a:spLocks/>
            </p:cNvSpPr>
            <p:nvPr/>
          </p:nvSpPr>
          <p:spPr bwMode="auto">
            <a:xfrm>
              <a:off x="4621" y="1290"/>
              <a:ext cx="49" cy="1983"/>
            </a:xfrm>
            <a:custGeom>
              <a:avLst/>
              <a:gdLst>
                <a:gd name="T0" fmla="*/ 0 w 1"/>
                <a:gd name="T1" fmla="*/ 0 h 1936"/>
                <a:gd name="T2" fmla="*/ 0 w 1"/>
                <a:gd name="T3" fmla="*/ 1356 h 1936"/>
                <a:gd name="T4" fmla="*/ 0 w 1"/>
                <a:gd name="T5" fmla="*/ 2520 h 1936"/>
                <a:gd name="T6" fmla="*/ 0 60000 65536"/>
                <a:gd name="T7" fmla="*/ 0 60000 65536"/>
                <a:gd name="T8" fmla="*/ 0 60000 65536"/>
                <a:gd name="T9" fmla="*/ 0 w 1"/>
                <a:gd name="T10" fmla="*/ 0 h 1936"/>
                <a:gd name="T11" fmla="*/ 1 w 1"/>
                <a:gd name="T12" fmla="*/ 1936 h 1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36">
                  <a:moveTo>
                    <a:pt x="0" y="0"/>
                  </a:moveTo>
                  <a:cubicBezTo>
                    <a:pt x="0" y="359"/>
                    <a:pt x="0" y="718"/>
                    <a:pt x="0" y="1041"/>
                  </a:cubicBezTo>
                  <a:cubicBezTo>
                    <a:pt x="0" y="1364"/>
                    <a:pt x="0" y="1650"/>
                    <a:pt x="0" y="1936"/>
                  </a:cubicBezTo>
                </a:path>
              </a:pathLst>
            </a:custGeom>
            <a:noFill/>
            <a:ln w="76200">
              <a:solidFill>
                <a:srgbClr val="FF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479" name="Text Box 295"/>
          <p:cNvSpPr txBox="1">
            <a:spLocks noChangeArrowheads="1"/>
          </p:cNvSpPr>
          <p:nvPr/>
        </p:nvSpPr>
        <p:spPr bwMode="auto">
          <a:xfrm>
            <a:off x="769938" y="357188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LỰA CHỌN CHÍNH XÁC </a:t>
            </a:r>
            <a:r>
              <a:rPr lang="en-US" sz="2800" dirty="0">
                <a:latin typeface="Arial" charset="0"/>
              </a:rPr>
              <a:t> </a:t>
            </a:r>
          </a:p>
        </p:txBody>
      </p:sp>
      <p:sp>
        <p:nvSpPr>
          <p:cNvPr id="21511" name="Oval 29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9875" y="203200"/>
            <a:ext cx="115252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86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4683E-6 L -0.3263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4" y="-157163"/>
            <a:ext cx="14319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 ADN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C, H, O, N   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C, H, O 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O, H, N, P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C, H, O, N, P</a:t>
            </a:r>
          </a:p>
          <a:p>
            <a:pPr marL="533400" indent="-533400" eaLnBrk="1" hangingPunct="1">
              <a:buFontTx/>
              <a:buNone/>
            </a:pP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 eaLnBrk="1" hangingPunct="1">
              <a:buFontTx/>
              <a:buNone/>
            </a:pP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297"/>
          <p:cNvSpPr>
            <a:spLocks noChangeArrowheads="1"/>
          </p:cNvSpPr>
          <p:nvPr/>
        </p:nvSpPr>
        <p:spPr bwMode="auto">
          <a:xfrm>
            <a:off x="762000" y="4108737"/>
            <a:ext cx="533400" cy="52257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do: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nuclêôtit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2800" dirty="0">
                <a:latin typeface="Times New Roman" pitchFamily="18" charset="0"/>
                <a:cs typeface="Times New Roman" pitchFamily="18" charset="0"/>
              </a:rPr>
            </a:b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297"/>
          <p:cNvSpPr>
            <a:spLocks noChangeArrowheads="1"/>
          </p:cNvSpPr>
          <p:nvPr/>
        </p:nvSpPr>
        <p:spPr bwMode="auto">
          <a:xfrm>
            <a:off x="304800" y="3532909"/>
            <a:ext cx="644236" cy="685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4017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-A-G-X-X-G-T-T-A-A-A-G-X-</a:t>
            </a:r>
            <a:br>
              <a:rPr lang="en-US" altLang="en-US" dirty="0">
                <a:latin typeface="Times New Roman" pitchFamily="18" charset="0"/>
                <a:cs typeface="Times New Roman" pitchFamily="18" charset="0"/>
              </a:rPr>
            </a:b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NTBS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nuclêôtit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-T-X-G-G-X-A-A-T-T-T-X-G-</a:t>
            </a:r>
          </a:p>
        </p:txBody>
      </p:sp>
    </p:spTree>
    <p:extLst>
      <p:ext uri="{BB962C8B-B14F-4D97-AF65-F5344CB8AC3E}">
        <p14:creationId xmlns:p14="http://schemas.microsoft.com/office/powerpoint/2010/main" val="11098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95288"/>
            <a:ext cx="7772400" cy="823912"/>
          </a:xfrm>
        </p:spPr>
        <p:txBody>
          <a:bodyPr/>
          <a:lstStyle/>
          <a:p>
            <a:pPr eaLnBrk="1" hangingPunct="1"/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</a:rPr>
              <a:t>HƯỚNG DẪN VỀ NHÀ: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6400800" cy="1066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SGK</a:t>
            </a:r>
          </a:p>
          <a:p>
            <a:pPr algn="l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Chuẩn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16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219200" y="1371600"/>
            <a:ext cx="906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dirty="0">
                <a:solidFill>
                  <a:srgbClr val="000000"/>
                </a:solidFill>
              </a:rPr>
              <a:t>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3000, A=600 nu 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nuclêôtít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?</a:t>
            </a: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954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build="p"/>
      <p:bldP spid="2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WordArt 3"/>
          <p:cNvSpPr>
            <a:spLocks noChangeArrowheads="1" noChangeShapeType="1" noTextEdit="1"/>
          </p:cNvSpPr>
          <p:nvPr/>
        </p:nvSpPr>
        <p:spPr bwMode="auto">
          <a:xfrm>
            <a:off x="501650" y="317500"/>
            <a:ext cx="7848600" cy="762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vi-VN" sz="3600" kern="10">
                <a:ln w="9525">
                  <a:miter lim="800000"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50000">
                      <a:srgbClr val="FFFF99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                                       </a:t>
            </a:r>
            <a:endParaRPr lang="en-US" sz="3600" kern="10">
              <a:ln w="9525">
                <a:miter lim="800000"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50000">
                    <a:srgbClr val="FFFF99"/>
                  </a:gs>
                  <a:gs pos="100000">
                    <a:schemeClr val="tx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85763" y="3121025"/>
            <a:ext cx="83343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fingerprinting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 profiling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ADN).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AND-gen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....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43742" y="161778"/>
            <a:ext cx="83343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6,6.10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Bé A và B đều là con của bố C nhưng 1 trong 2 bé là con nuôi, làm thế nào để xác định bé nào là con ruột của ông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2209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nghiệm ADN của các bé rồi đối chứng với bố 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1300" y="776288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0000FF"/>
                </a:solidFill>
              </a:rPr>
              <a:t>Bài</a:t>
            </a:r>
            <a:r>
              <a:rPr lang="en-US" altLang="en-US" b="1" u="sng" dirty="0">
                <a:solidFill>
                  <a:srgbClr val="0000FF"/>
                </a:solidFill>
              </a:rPr>
              <a:t>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06363"/>
            <a:ext cx="594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CHƯƠNG III: ADN VÀ GEN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4114800" y="751820"/>
            <a:ext cx="1752600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2481926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924799" y="2952690"/>
            <a:ext cx="15239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Nucleotit</a:t>
            </a:r>
            <a:endParaRPr lang="en-US" altLang="en-US" sz="2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7924800" y="3352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0" name="Picture 18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05" y="2138656"/>
            <a:ext cx="198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23"/>
          <p:cNvSpPr>
            <a:spLocks noChangeShapeType="1"/>
          </p:cNvSpPr>
          <p:nvPr/>
        </p:nvSpPr>
        <p:spPr bwMode="auto">
          <a:xfrm>
            <a:off x="990600" y="3810000"/>
            <a:ext cx="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62800" y="3505200"/>
            <a:ext cx="762000" cy="304800"/>
            <a:chOff x="768" y="3072"/>
            <a:chExt cx="768" cy="240"/>
          </a:xfrm>
        </p:grpSpPr>
        <p:sp>
          <p:nvSpPr>
            <p:cNvPr id="4109" name="Line 24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0" name="Line 34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1" name="Line 35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12" name="Line 36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819400" y="1866900"/>
            <a:ext cx="3505200" cy="4891616"/>
            <a:chOff x="0" y="0"/>
            <a:chExt cx="2104" cy="4320"/>
          </a:xfrm>
        </p:grpSpPr>
        <p:pic>
          <p:nvPicPr>
            <p:cNvPr id="4107" name="Picture 39" descr="ADN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2104" cy="40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8" name="Rectangle 40"/>
            <p:cNvSpPr>
              <a:spLocks noChangeArrowheads="1"/>
            </p:cNvSpPr>
            <p:nvPr/>
          </p:nvSpPr>
          <p:spPr bwMode="auto">
            <a:xfrm>
              <a:off x="144" y="0"/>
              <a:ext cx="1824" cy="1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alt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ADN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47800" y="19050"/>
            <a:ext cx="601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Nghiên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cứu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600" b="1" dirty="0">
                <a:solidFill>
                  <a:srgbClr val="FF0000"/>
                </a:solidFill>
              </a:rPr>
              <a:t> tin SGK, </a:t>
            </a:r>
            <a:r>
              <a:rPr lang="en-US" altLang="en-US" sz="3600" b="1" dirty="0" err="1">
                <a:solidFill>
                  <a:srgbClr val="FF0000"/>
                </a:solidFill>
              </a:rPr>
              <a:t>trả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lời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hỏi</a:t>
            </a:r>
            <a:r>
              <a:rPr lang="en-US" altLang="en-US" sz="3600" b="1" dirty="0">
                <a:solidFill>
                  <a:srgbClr val="FF0000"/>
                </a:solidFill>
              </a:rPr>
              <a:t> : 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49382" y="1219200"/>
            <a:ext cx="5791200" cy="6477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0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609600"/>
            <a:ext cx="4876800" cy="214471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924799" y="2952690"/>
            <a:ext cx="1447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Nucleotit</a:t>
            </a:r>
            <a:endParaRPr lang="en-US" altLang="en-US" sz="20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8001000" y="3352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18" descr="ADN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1752600"/>
            <a:ext cx="2149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62800" y="3505200"/>
            <a:ext cx="762000" cy="304800"/>
            <a:chOff x="768" y="3072"/>
            <a:chExt cx="768" cy="240"/>
          </a:xfrm>
        </p:grpSpPr>
        <p:sp>
          <p:nvSpPr>
            <p:cNvPr id="5128" name="Line 24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9" name="Line 34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0" name="Line 35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31" name="Line 36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75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1325" y="931863"/>
            <a:ext cx="579438" cy="274637"/>
            <a:chOff x="385" y="2036"/>
            <a:chExt cx="365" cy="173"/>
          </a:xfrm>
        </p:grpSpPr>
        <p:grpSp>
          <p:nvGrpSpPr>
            <p:cNvPr id="6307" name="Group 3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09" name="Group 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11" name="Group 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1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314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312" name="Line 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10" name="Line 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08" name="Text Box 10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1720850" y="911225"/>
            <a:ext cx="579438" cy="274638"/>
            <a:chOff x="385" y="2036"/>
            <a:chExt cx="365" cy="173"/>
          </a:xfrm>
        </p:grpSpPr>
        <p:grpSp>
          <p:nvGrpSpPr>
            <p:cNvPr id="6299" name="Group 12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301" name="Group 13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303" name="Group 14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30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306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304" name="Line 17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02" name="Line 18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00" name="Text Box 19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48" name="AutoShape 20"/>
          <p:cNvSpPr>
            <a:spLocks noChangeArrowheads="1"/>
          </p:cNvSpPr>
          <p:nvPr/>
        </p:nvSpPr>
        <p:spPr bwMode="auto">
          <a:xfrm>
            <a:off x="1758950" y="1162050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49" name="Group 21"/>
          <p:cNvGrpSpPr>
            <a:grpSpLocks/>
          </p:cNvGrpSpPr>
          <p:nvPr/>
        </p:nvGrpSpPr>
        <p:grpSpPr bwMode="auto">
          <a:xfrm flipH="1">
            <a:off x="1758950" y="1333500"/>
            <a:ext cx="442913" cy="274638"/>
            <a:chOff x="715" y="2036"/>
            <a:chExt cx="279" cy="173"/>
          </a:xfrm>
        </p:grpSpPr>
        <p:grpSp>
          <p:nvGrpSpPr>
            <p:cNvPr id="6295" name="Group 22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97" name="AutoShape 2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98" name="AutoShape 2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96" name="Text Box 25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0" name="Group 26"/>
          <p:cNvGrpSpPr>
            <a:grpSpLocks/>
          </p:cNvGrpSpPr>
          <p:nvPr/>
        </p:nvGrpSpPr>
        <p:grpSpPr bwMode="auto">
          <a:xfrm flipH="1">
            <a:off x="1736725" y="1565275"/>
            <a:ext cx="449263" cy="274638"/>
            <a:chOff x="727" y="1903"/>
            <a:chExt cx="283" cy="173"/>
          </a:xfrm>
        </p:grpSpPr>
        <p:sp>
          <p:nvSpPr>
            <p:cNvPr id="6293" name="Freeform 2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Text Box 2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51" name="Group 29"/>
          <p:cNvGrpSpPr>
            <a:grpSpLocks/>
          </p:cNvGrpSpPr>
          <p:nvPr/>
        </p:nvGrpSpPr>
        <p:grpSpPr bwMode="auto">
          <a:xfrm flipH="1">
            <a:off x="1758950" y="1751013"/>
            <a:ext cx="442913" cy="274637"/>
            <a:chOff x="715" y="2036"/>
            <a:chExt cx="279" cy="173"/>
          </a:xfrm>
        </p:grpSpPr>
        <p:grpSp>
          <p:nvGrpSpPr>
            <p:cNvPr id="6289" name="Group 30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91" name="AutoShape 31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92" name="AutoShape 32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90" name="Text Box 33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2" name="Group 34"/>
          <p:cNvGrpSpPr>
            <a:grpSpLocks/>
          </p:cNvGrpSpPr>
          <p:nvPr/>
        </p:nvGrpSpPr>
        <p:grpSpPr bwMode="auto">
          <a:xfrm>
            <a:off x="1720850" y="1960563"/>
            <a:ext cx="579438" cy="274637"/>
            <a:chOff x="385" y="2036"/>
            <a:chExt cx="365" cy="173"/>
          </a:xfrm>
        </p:grpSpPr>
        <p:grpSp>
          <p:nvGrpSpPr>
            <p:cNvPr id="6281" name="Group 3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83" name="Group 3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85" name="Group 3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8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88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86" name="Line 4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84" name="Line 4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82" name="Text Box 4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 dirty="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53" name="AutoShape 43"/>
          <p:cNvSpPr>
            <a:spLocks noChangeArrowheads="1"/>
          </p:cNvSpPr>
          <p:nvPr/>
        </p:nvSpPr>
        <p:spPr bwMode="auto">
          <a:xfrm>
            <a:off x="1758950" y="221138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54" name="Line 44"/>
          <p:cNvSpPr>
            <a:spLocks noChangeShapeType="1"/>
          </p:cNvSpPr>
          <p:nvPr/>
        </p:nvSpPr>
        <p:spPr bwMode="auto">
          <a:xfrm>
            <a:off x="2227263" y="1163638"/>
            <a:ext cx="46513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5" name="Group 45"/>
          <p:cNvGrpSpPr>
            <a:grpSpLocks/>
          </p:cNvGrpSpPr>
          <p:nvPr/>
        </p:nvGrpSpPr>
        <p:grpSpPr bwMode="auto">
          <a:xfrm>
            <a:off x="2251075" y="909638"/>
            <a:ext cx="442913" cy="274637"/>
            <a:chOff x="715" y="2036"/>
            <a:chExt cx="279" cy="173"/>
          </a:xfrm>
        </p:grpSpPr>
        <p:grpSp>
          <p:nvGrpSpPr>
            <p:cNvPr id="6277" name="Group 46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79" name="AutoShape 4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80" name="AutoShape 4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78" name="Text Box 49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56" name="Group 50"/>
          <p:cNvGrpSpPr>
            <a:grpSpLocks/>
          </p:cNvGrpSpPr>
          <p:nvPr/>
        </p:nvGrpSpPr>
        <p:grpSpPr bwMode="auto">
          <a:xfrm>
            <a:off x="2265363" y="1141413"/>
            <a:ext cx="449262" cy="274637"/>
            <a:chOff x="727" y="1903"/>
            <a:chExt cx="283" cy="173"/>
          </a:xfrm>
        </p:grpSpPr>
        <p:sp>
          <p:nvSpPr>
            <p:cNvPr id="6275" name="Freeform 51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Text Box 52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57" name="Group 53"/>
          <p:cNvGrpSpPr>
            <a:grpSpLocks/>
          </p:cNvGrpSpPr>
          <p:nvPr/>
        </p:nvGrpSpPr>
        <p:grpSpPr bwMode="auto">
          <a:xfrm flipH="1">
            <a:off x="2146300" y="1327150"/>
            <a:ext cx="579438" cy="274638"/>
            <a:chOff x="385" y="2036"/>
            <a:chExt cx="365" cy="173"/>
          </a:xfrm>
        </p:grpSpPr>
        <p:grpSp>
          <p:nvGrpSpPr>
            <p:cNvPr id="6267" name="Group 5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69" name="Group 5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71" name="Group 5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7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7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72" name="Line 5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70" name="Line 6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8" name="Text Box 6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58" name="AutoShape 62"/>
          <p:cNvSpPr>
            <a:spLocks noChangeArrowheads="1"/>
          </p:cNvSpPr>
          <p:nvPr/>
        </p:nvSpPr>
        <p:spPr bwMode="auto">
          <a:xfrm flipH="1">
            <a:off x="2109788" y="1582738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59" name="Group 63"/>
          <p:cNvGrpSpPr>
            <a:grpSpLocks/>
          </p:cNvGrpSpPr>
          <p:nvPr/>
        </p:nvGrpSpPr>
        <p:grpSpPr bwMode="auto">
          <a:xfrm flipH="1">
            <a:off x="2149475" y="1747838"/>
            <a:ext cx="579438" cy="274637"/>
            <a:chOff x="385" y="2036"/>
            <a:chExt cx="365" cy="173"/>
          </a:xfrm>
        </p:grpSpPr>
        <p:grpSp>
          <p:nvGrpSpPr>
            <p:cNvPr id="6259" name="Group 64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61" name="Group 65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63" name="Group 66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6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66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64" name="Line 69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62" name="Line 70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0" name="Text Box 71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60" name="Group 72"/>
          <p:cNvGrpSpPr>
            <a:grpSpLocks/>
          </p:cNvGrpSpPr>
          <p:nvPr/>
        </p:nvGrpSpPr>
        <p:grpSpPr bwMode="auto">
          <a:xfrm>
            <a:off x="2251075" y="1958975"/>
            <a:ext cx="442913" cy="274638"/>
            <a:chOff x="715" y="2036"/>
            <a:chExt cx="279" cy="173"/>
          </a:xfrm>
        </p:grpSpPr>
        <p:grpSp>
          <p:nvGrpSpPr>
            <p:cNvPr id="6255" name="Group 73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57" name="AutoShape 74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58" name="AutoShape 75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56" name="Text Box 76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1" name="Group 77"/>
          <p:cNvGrpSpPr>
            <a:grpSpLocks/>
          </p:cNvGrpSpPr>
          <p:nvPr/>
        </p:nvGrpSpPr>
        <p:grpSpPr bwMode="auto">
          <a:xfrm>
            <a:off x="2265363" y="2190750"/>
            <a:ext cx="449262" cy="274638"/>
            <a:chOff x="727" y="1903"/>
            <a:chExt cx="283" cy="173"/>
          </a:xfrm>
        </p:grpSpPr>
        <p:sp>
          <p:nvSpPr>
            <p:cNvPr id="6253" name="Freeform 78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Text Box 79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62" name="Group 80"/>
          <p:cNvGrpSpPr>
            <a:grpSpLocks/>
          </p:cNvGrpSpPr>
          <p:nvPr/>
        </p:nvGrpSpPr>
        <p:grpSpPr bwMode="auto">
          <a:xfrm flipH="1">
            <a:off x="1741488" y="2411413"/>
            <a:ext cx="449262" cy="274637"/>
            <a:chOff x="727" y="1903"/>
            <a:chExt cx="283" cy="173"/>
          </a:xfrm>
        </p:grpSpPr>
        <p:sp>
          <p:nvSpPr>
            <p:cNvPr id="6251" name="Freeform 81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Text Box 82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63" name="Group 83"/>
          <p:cNvGrpSpPr>
            <a:grpSpLocks/>
          </p:cNvGrpSpPr>
          <p:nvPr/>
        </p:nvGrpSpPr>
        <p:grpSpPr bwMode="auto">
          <a:xfrm flipH="1">
            <a:off x="1763713" y="2597150"/>
            <a:ext cx="442912" cy="274638"/>
            <a:chOff x="715" y="2036"/>
            <a:chExt cx="279" cy="173"/>
          </a:xfrm>
        </p:grpSpPr>
        <p:grpSp>
          <p:nvGrpSpPr>
            <p:cNvPr id="6247" name="Group 84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49" name="AutoShape 85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50" name="AutoShape 86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48" name="Text Box 87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4" name="Group 88"/>
          <p:cNvGrpSpPr>
            <a:grpSpLocks/>
          </p:cNvGrpSpPr>
          <p:nvPr/>
        </p:nvGrpSpPr>
        <p:grpSpPr bwMode="auto">
          <a:xfrm>
            <a:off x="1725613" y="2806700"/>
            <a:ext cx="579437" cy="274638"/>
            <a:chOff x="385" y="2036"/>
            <a:chExt cx="365" cy="173"/>
          </a:xfrm>
        </p:grpSpPr>
        <p:grpSp>
          <p:nvGrpSpPr>
            <p:cNvPr id="6239" name="Group 89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41" name="Group 90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43" name="Group 91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45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4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44" name="Line 94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42" name="Line 95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0" name="Text Box 96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65" name="AutoShape 97"/>
          <p:cNvSpPr>
            <a:spLocks noChangeArrowheads="1"/>
          </p:cNvSpPr>
          <p:nvPr/>
        </p:nvSpPr>
        <p:spPr bwMode="auto">
          <a:xfrm>
            <a:off x="1763713" y="3057525"/>
            <a:ext cx="576262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66" name="AutoShape 98"/>
          <p:cNvSpPr>
            <a:spLocks noChangeArrowheads="1"/>
          </p:cNvSpPr>
          <p:nvPr/>
        </p:nvSpPr>
        <p:spPr bwMode="auto">
          <a:xfrm flipH="1">
            <a:off x="2114550" y="2428875"/>
            <a:ext cx="576263" cy="192088"/>
          </a:xfrm>
          <a:prstGeom prst="homePlate">
            <a:avLst>
              <a:gd name="adj" fmla="val 52069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67" name="Group 99"/>
          <p:cNvGrpSpPr>
            <a:grpSpLocks/>
          </p:cNvGrpSpPr>
          <p:nvPr/>
        </p:nvGrpSpPr>
        <p:grpSpPr bwMode="auto">
          <a:xfrm flipH="1">
            <a:off x="2154238" y="2593975"/>
            <a:ext cx="579437" cy="274638"/>
            <a:chOff x="385" y="2036"/>
            <a:chExt cx="365" cy="173"/>
          </a:xfrm>
        </p:grpSpPr>
        <p:grpSp>
          <p:nvGrpSpPr>
            <p:cNvPr id="6231" name="Group 100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33" name="Group 101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35" name="Group 102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37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38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36" name="Line 105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4" name="Line 106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2" name="Text Box 107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68" name="Group 108"/>
          <p:cNvGrpSpPr>
            <a:grpSpLocks/>
          </p:cNvGrpSpPr>
          <p:nvPr/>
        </p:nvGrpSpPr>
        <p:grpSpPr bwMode="auto">
          <a:xfrm>
            <a:off x="2255838" y="2805113"/>
            <a:ext cx="442912" cy="274637"/>
            <a:chOff x="715" y="2036"/>
            <a:chExt cx="279" cy="173"/>
          </a:xfrm>
        </p:grpSpPr>
        <p:grpSp>
          <p:nvGrpSpPr>
            <p:cNvPr id="6227" name="Group 109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29" name="AutoShape 11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30" name="AutoShape 11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28" name="Text Box 112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69" name="Group 113"/>
          <p:cNvGrpSpPr>
            <a:grpSpLocks/>
          </p:cNvGrpSpPr>
          <p:nvPr/>
        </p:nvGrpSpPr>
        <p:grpSpPr bwMode="auto">
          <a:xfrm>
            <a:off x="2270125" y="3036888"/>
            <a:ext cx="449263" cy="274637"/>
            <a:chOff x="727" y="1903"/>
            <a:chExt cx="283" cy="173"/>
          </a:xfrm>
        </p:grpSpPr>
        <p:sp>
          <p:nvSpPr>
            <p:cNvPr id="6225" name="Freeform 114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Text Box 115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70" name="Group 116"/>
          <p:cNvGrpSpPr>
            <a:grpSpLocks/>
          </p:cNvGrpSpPr>
          <p:nvPr/>
        </p:nvGrpSpPr>
        <p:grpSpPr bwMode="auto">
          <a:xfrm flipH="1">
            <a:off x="1746250" y="3257550"/>
            <a:ext cx="449263" cy="274638"/>
            <a:chOff x="727" y="1903"/>
            <a:chExt cx="283" cy="173"/>
          </a:xfrm>
        </p:grpSpPr>
        <p:sp>
          <p:nvSpPr>
            <p:cNvPr id="6223" name="Freeform 117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Text Box 118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grpSp>
        <p:nvGrpSpPr>
          <p:cNvPr id="6171" name="Group 119"/>
          <p:cNvGrpSpPr>
            <a:grpSpLocks/>
          </p:cNvGrpSpPr>
          <p:nvPr/>
        </p:nvGrpSpPr>
        <p:grpSpPr bwMode="auto">
          <a:xfrm flipH="1">
            <a:off x="1768475" y="3443288"/>
            <a:ext cx="442913" cy="274637"/>
            <a:chOff x="715" y="2036"/>
            <a:chExt cx="279" cy="173"/>
          </a:xfrm>
        </p:grpSpPr>
        <p:grpSp>
          <p:nvGrpSpPr>
            <p:cNvPr id="6219" name="Group 120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21" name="AutoShape 121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22" name="AutoShape 122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20" name="Text Box 123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72" name="Group 124"/>
          <p:cNvGrpSpPr>
            <a:grpSpLocks/>
          </p:cNvGrpSpPr>
          <p:nvPr/>
        </p:nvGrpSpPr>
        <p:grpSpPr bwMode="auto">
          <a:xfrm>
            <a:off x="1730375" y="3652838"/>
            <a:ext cx="579438" cy="274637"/>
            <a:chOff x="385" y="2036"/>
            <a:chExt cx="365" cy="173"/>
          </a:xfrm>
        </p:grpSpPr>
        <p:grpSp>
          <p:nvGrpSpPr>
            <p:cNvPr id="6211" name="Group 125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13" name="Group 126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15" name="Group 127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1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18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16" name="Line 130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4" name="Line 131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2" name="Text Box 132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sp>
        <p:nvSpPr>
          <p:cNvPr id="6173" name="AutoShape 133"/>
          <p:cNvSpPr>
            <a:spLocks noChangeArrowheads="1"/>
          </p:cNvSpPr>
          <p:nvPr/>
        </p:nvSpPr>
        <p:spPr bwMode="auto">
          <a:xfrm>
            <a:off x="1768475" y="3903663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174" name="AutoShape 134"/>
          <p:cNvSpPr>
            <a:spLocks noChangeArrowheads="1"/>
          </p:cNvSpPr>
          <p:nvPr/>
        </p:nvSpPr>
        <p:spPr bwMode="auto">
          <a:xfrm flipH="1">
            <a:off x="2119313" y="3275013"/>
            <a:ext cx="576262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6175" name="Group 135"/>
          <p:cNvGrpSpPr>
            <a:grpSpLocks/>
          </p:cNvGrpSpPr>
          <p:nvPr/>
        </p:nvGrpSpPr>
        <p:grpSpPr bwMode="auto">
          <a:xfrm flipH="1">
            <a:off x="2159000" y="3440113"/>
            <a:ext cx="579438" cy="274637"/>
            <a:chOff x="385" y="2036"/>
            <a:chExt cx="365" cy="173"/>
          </a:xfrm>
        </p:grpSpPr>
        <p:grpSp>
          <p:nvGrpSpPr>
            <p:cNvPr id="6203" name="Group 136"/>
            <p:cNvGrpSpPr>
              <a:grpSpLocks/>
            </p:cNvGrpSpPr>
            <p:nvPr/>
          </p:nvGrpSpPr>
          <p:grpSpPr bwMode="auto">
            <a:xfrm>
              <a:off x="385" y="2063"/>
              <a:ext cx="365" cy="122"/>
              <a:chOff x="3482" y="2208"/>
              <a:chExt cx="365" cy="122"/>
            </a:xfrm>
          </p:grpSpPr>
          <p:grpSp>
            <p:nvGrpSpPr>
              <p:cNvPr id="6205" name="Group 13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6207" name="Group 13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6209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6210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6208" name="Line 14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06" name="Line 14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4" name="Text Box 143"/>
            <p:cNvSpPr txBox="1">
              <a:spLocks noChangeArrowheads="1"/>
            </p:cNvSpPr>
            <p:nvPr/>
          </p:nvSpPr>
          <p:spPr bwMode="auto">
            <a:xfrm>
              <a:off x="403" y="2036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A</a:t>
              </a:r>
            </a:p>
          </p:txBody>
        </p:sp>
      </p:grpSp>
      <p:grpSp>
        <p:nvGrpSpPr>
          <p:cNvPr id="6176" name="Group 144"/>
          <p:cNvGrpSpPr>
            <a:grpSpLocks/>
          </p:cNvGrpSpPr>
          <p:nvPr/>
        </p:nvGrpSpPr>
        <p:grpSpPr bwMode="auto">
          <a:xfrm>
            <a:off x="2260600" y="3651250"/>
            <a:ext cx="442913" cy="274638"/>
            <a:chOff x="715" y="2036"/>
            <a:chExt cx="279" cy="173"/>
          </a:xfrm>
        </p:grpSpPr>
        <p:grpSp>
          <p:nvGrpSpPr>
            <p:cNvPr id="6199" name="Group 145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201" name="AutoShape 14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202" name="AutoShape 14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200" name="Text Box 148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6177" name="Group 149"/>
          <p:cNvGrpSpPr>
            <a:grpSpLocks/>
          </p:cNvGrpSpPr>
          <p:nvPr/>
        </p:nvGrpSpPr>
        <p:grpSpPr bwMode="auto">
          <a:xfrm>
            <a:off x="2274888" y="3883025"/>
            <a:ext cx="449262" cy="274638"/>
            <a:chOff x="727" y="1903"/>
            <a:chExt cx="283" cy="173"/>
          </a:xfrm>
        </p:grpSpPr>
        <p:sp>
          <p:nvSpPr>
            <p:cNvPr id="6197" name="Freeform 150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Text Box 151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6178" name="Freeform 152"/>
          <p:cNvSpPr>
            <a:spLocks/>
          </p:cNvSpPr>
          <p:nvPr/>
        </p:nvSpPr>
        <p:spPr bwMode="auto">
          <a:xfrm>
            <a:off x="1725613" y="947738"/>
            <a:ext cx="38100" cy="3149600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153"/>
          <p:cNvSpPr>
            <a:spLocks/>
          </p:cNvSpPr>
          <p:nvPr/>
        </p:nvSpPr>
        <p:spPr bwMode="auto">
          <a:xfrm>
            <a:off x="2705100" y="949325"/>
            <a:ext cx="77788" cy="3148013"/>
          </a:xfrm>
          <a:custGeom>
            <a:avLst/>
            <a:gdLst>
              <a:gd name="T0" fmla="*/ 0 w 1"/>
              <a:gd name="T1" fmla="*/ 0 h 1936"/>
              <a:gd name="T2" fmla="*/ 0 w 1"/>
              <a:gd name="T3" fmla="*/ 2147483647 h 1936"/>
              <a:gd name="T4" fmla="*/ 0 w 1"/>
              <a:gd name="T5" fmla="*/ 2147483647 h 1936"/>
              <a:gd name="T6" fmla="*/ 0 60000 65536"/>
              <a:gd name="T7" fmla="*/ 0 60000 65536"/>
              <a:gd name="T8" fmla="*/ 0 60000 65536"/>
              <a:gd name="T9" fmla="*/ 0 w 1"/>
              <a:gd name="T10" fmla="*/ 0 h 1936"/>
              <a:gd name="T11" fmla="*/ 1 w 1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36">
                <a:moveTo>
                  <a:pt x="0" y="0"/>
                </a:moveTo>
                <a:cubicBezTo>
                  <a:pt x="0" y="359"/>
                  <a:pt x="0" y="718"/>
                  <a:pt x="0" y="1041"/>
                </a:cubicBezTo>
                <a:cubicBezTo>
                  <a:pt x="0" y="1364"/>
                  <a:pt x="0" y="1650"/>
                  <a:pt x="0" y="1936"/>
                </a:cubicBezTo>
              </a:path>
            </a:pathLst>
          </a:custGeom>
          <a:noFill/>
          <a:ln w="76200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38" name="Text Box 154"/>
          <p:cNvSpPr txBox="1">
            <a:spLocks noChangeArrowheads="1"/>
          </p:cNvSpPr>
          <p:nvPr/>
        </p:nvSpPr>
        <p:spPr bwMode="auto">
          <a:xfrm>
            <a:off x="423863" y="203200"/>
            <a:ext cx="81057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dirty="0">
                <a:cs typeface="Times New Roman" panose="02020603050405020304" pitchFamily="18" charset="0"/>
              </a:rPr>
              <a:t>4 LOẠI NUCLÊÔTÍT CỦA ADN</a:t>
            </a:r>
          </a:p>
        </p:txBody>
      </p:sp>
      <p:sp>
        <p:nvSpPr>
          <p:cNvPr id="67739" name="Text Box 155"/>
          <p:cNvSpPr txBox="1">
            <a:spLocks noChangeArrowheads="1"/>
          </p:cNvSpPr>
          <p:nvPr/>
        </p:nvSpPr>
        <p:spPr bwMode="auto">
          <a:xfrm>
            <a:off x="4764088" y="9318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A-</a:t>
            </a:r>
            <a:r>
              <a:rPr lang="en-US" altLang="en-US" b="1" dirty="0" err="1">
                <a:cs typeface="Times New Roman" panose="02020603050405020304" pitchFamily="18" charset="0"/>
              </a:rPr>
              <a:t>đê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nin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grpSp>
        <p:nvGrpSpPr>
          <p:cNvPr id="67743" name="Group 156"/>
          <p:cNvGrpSpPr>
            <a:grpSpLocks/>
          </p:cNvGrpSpPr>
          <p:nvPr/>
        </p:nvGrpSpPr>
        <p:grpSpPr bwMode="auto">
          <a:xfrm flipH="1">
            <a:off x="1749425" y="1757363"/>
            <a:ext cx="442913" cy="274637"/>
            <a:chOff x="715" y="2036"/>
            <a:chExt cx="279" cy="173"/>
          </a:xfrm>
        </p:grpSpPr>
        <p:grpSp>
          <p:nvGrpSpPr>
            <p:cNvPr id="6193" name="Group 157"/>
            <p:cNvGrpSpPr>
              <a:grpSpLocks/>
            </p:cNvGrpSpPr>
            <p:nvPr/>
          </p:nvGrpSpPr>
          <p:grpSpPr bwMode="auto">
            <a:xfrm>
              <a:off x="715" y="2063"/>
              <a:ext cx="277" cy="121"/>
              <a:chOff x="3824" y="2208"/>
              <a:chExt cx="277" cy="121"/>
            </a:xfrm>
          </p:grpSpPr>
          <p:sp>
            <p:nvSpPr>
              <p:cNvPr id="6195" name="AutoShape 158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6196" name="AutoShape 159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6194" name="Text Box 160"/>
            <p:cNvSpPr txBox="1">
              <a:spLocks noChangeArrowheads="1"/>
            </p:cNvSpPr>
            <p:nvPr/>
          </p:nvSpPr>
          <p:spPr bwMode="auto">
            <a:xfrm>
              <a:off x="814" y="2036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sp>
        <p:nvSpPr>
          <p:cNvPr id="67745" name="Text Box 161"/>
          <p:cNvSpPr txBox="1">
            <a:spLocks noChangeArrowheads="1"/>
          </p:cNvSpPr>
          <p:nvPr/>
        </p:nvSpPr>
        <p:spPr bwMode="auto">
          <a:xfrm>
            <a:off x="4764088" y="177641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 err="1">
                <a:cs typeface="Times New Roman" panose="02020603050405020304" pitchFamily="18" charset="0"/>
              </a:rPr>
              <a:t>Ti</a:t>
            </a:r>
            <a:r>
              <a:rPr lang="en-US" altLang="en-US" b="1" dirty="0">
                <a:cs typeface="Times New Roman" panose="02020603050405020304" pitchFamily="18" charset="0"/>
              </a:rPr>
              <a:t>-min</a:t>
            </a:r>
          </a:p>
        </p:txBody>
      </p:sp>
      <p:sp>
        <p:nvSpPr>
          <p:cNvPr id="67746" name="AutoShape 162"/>
          <p:cNvSpPr>
            <a:spLocks noChangeArrowheads="1"/>
          </p:cNvSpPr>
          <p:nvPr/>
        </p:nvSpPr>
        <p:spPr bwMode="auto">
          <a:xfrm>
            <a:off x="1768475" y="2217738"/>
            <a:ext cx="576263" cy="192087"/>
          </a:xfrm>
          <a:prstGeom prst="homePlate">
            <a:avLst>
              <a:gd name="adj" fmla="val 52070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67747" name="Text Box 163"/>
          <p:cNvSpPr txBox="1">
            <a:spLocks noChangeArrowheads="1"/>
          </p:cNvSpPr>
          <p:nvPr/>
        </p:nvSpPr>
        <p:spPr bwMode="auto">
          <a:xfrm>
            <a:off x="4783138" y="25828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Gu-a-</a:t>
            </a:r>
            <a:r>
              <a:rPr lang="en-US" altLang="en-US" b="1" dirty="0" err="1">
                <a:cs typeface="Times New Roman" panose="02020603050405020304" pitchFamily="18" charset="0"/>
              </a:rPr>
              <a:t>nin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grpSp>
        <p:nvGrpSpPr>
          <p:cNvPr id="67748" name="Group 164"/>
          <p:cNvGrpSpPr>
            <a:grpSpLocks/>
          </p:cNvGrpSpPr>
          <p:nvPr/>
        </p:nvGrpSpPr>
        <p:grpSpPr bwMode="auto">
          <a:xfrm flipH="1">
            <a:off x="1730375" y="3254375"/>
            <a:ext cx="449263" cy="274638"/>
            <a:chOff x="727" y="1903"/>
            <a:chExt cx="283" cy="173"/>
          </a:xfrm>
        </p:grpSpPr>
        <p:sp>
          <p:nvSpPr>
            <p:cNvPr id="6191" name="Freeform 165"/>
            <p:cNvSpPr>
              <a:spLocks/>
            </p:cNvSpPr>
            <p:nvPr/>
          </p:nvSpPr>
          <p:spPr bwMode="auto">
            <a:xfrm>
              <a:off x="727" y="1918"/>
              <a:ext cx="266" cy="121"/>
            </a:xfrm>
            <a:custGeom>
              <a:avLst/>
              <a:gdLst>
                <a:gd name="T0" fmla="*/ 0 w 1185"/>
                <a:gd name="T1" fmla="*/ 0 h 774"/>
                <a:gd name="T2" fmla="*/ 1 w 1185"/>
                <a:gd name="T3" fmla="*/ 0 h 774"/>
                <a:gd name="T4" fmla="*/ 1 w 1185"/>
                <a:gd name="T5" fmla="*/ 0 h 774"/>
                <a:gd name="T6" fmla="*/ 0 w 1185"/>
                <a:gd name="T7" fmla="*/ 0 h 774"/>
                <a:gd name="T8" fmla="*/ 0 w 1185"/>
                <a:gd name="T9" fmla="*/ 0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Text Box 166"/>
            <p:cNvSpPr txBox="1">
              <a:spLocks noChangeArrowheads="1"/>
            </p:cNvSpPr>
            <p:nvPr/>
          </p:nvSpPr>
          <p:spPr bwMode="auto">
            <a:xfrm>
              <a:off x="814" y="1903"/>
              <a:ext cx="1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67751" name="Text Box 167"/>
          <p:cNvSpPr txBox="1">
            <a:spLocks noChangeArrowheads="1"/>
          </p:cNvSpPr>
          <p:nvPr/>
        </p:nvSpPr>
        <p:spPr bwMode="auto">
          <a:xfrm>
            <a:off x="4764088" y="3370263"/>
            <a:ext cx="384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 err="1">
                <a:cs typeface="Times New Roman" panose="02020603050405020304" pitchFamily="18" charset="0"/>
              </a:rPr>
              <a:t>Xy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cs typeface="Times New Roman" panose="02020603050405020304" pitchFamily="18" charset="0"/>
              </a:rPr>
              <a:t>-zin</a:t>
            </a:r>
          </a:p>
        </p:txBody>
      </p:sp>
      <p:sp>
        <p:nvSpPr>
          <p:cNvPr id="6188" name="Text Box 168"/>
          <p:cNvSpPr txBox="1">
            <a:spLocks noChangeArrowheads="1"/>
          </p:cNvSpPr>
          <p:nvPr/>
        </p:nvSpPr>
        <p:spPr bwMode="auto">
          <a:xfrm>
            <a:off x="990600" y="4191000"/>
            <a:ext cx="2419350" cy="7016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đoạn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000" b="1" dirty="0">
                <a:cs typeface="Times New Roman" panose="02020603050405020304" pitchFamily="18" charset="0"/>
              </a:rPr>
              <a:t> ADN (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mạch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cs typeface="Times New Roman" panose="02020603050405020304" pitchFamily="18" charset="0"/>
              </a:rPr>
              <a:t>thẳng</a:t>
            </a:r>
            <a:r>
              <a:rPr lang="en-US" altLang="en-US" sz="2000" b="1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7753" name="Picture 16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52875"/>
            <a:ext cx="3417887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54" name="AutoShape 170"/>
          <p:cNvSpPr>
            <a:spLocks noChangeArrowheads="1"/>
          </p:cNvSpPr>
          <p:nvPr/>
        </p:nvSpPr>
        <p:spPr bwMode="auto">
          <a:xfrm>
            <a:off x="7375525" y="3070225"/>
            <a:ext cx="1344613" cy="806450"/>
          </a:xfrm>
          <a:prstGeom prst="wedgeRoundRectCallout">
            <a:avLst>
              <a:gd name="adj1" fmla="val -75972"/>
              <a:gd name="adj2" fmla="val 96653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nit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1174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519 L 0.06701 -0.02797 C 0.08108 -0.04 0.10208 -0.0467 0.12396 -0.0467 C 0.14896 -0.0467 0.16892 -0.04 0.18299 -0.02797 L 0.25 0.02519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0.0252 L 0.06702 -0.02797 C 0.08108 -0.03999 0.10208 -0.0467 0.12396 -0.0467 C 0.14896 -0.0467 0.16893 -0.03999 0.18299 -0.02797 L 0.25 0.0252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67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44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25 0.08044 L 0.06076 0.02727 C 0.07482 0.01525 0.09583 0.00855 0.1177 0.00855 C 0.1427 0.00855 0.16267 0.01525 0.17673 0.02727 L 0.24375 0.08044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67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09 0.03907 L 0.06493 -0.0141 C 0.07899 -0.02612 0.1 -0.03282 0.12187 -0.03282 C 0.14687 -0.03282 0.16684 -0.02612 0.1809 -0.0141 L 0.24791 0.03907 " pathEditMode="relative" rAng="0" ptsTypes="FffFF">
                                      <p:cBhvr>
                                        <p:cTn id="37" dur="1000" fill="hold"/>
                                        <p:tgtEl>
                                          <p:spTgt spid="67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38" grpId="0" animBg="1"/>
      <p:bldP spid="67739" grpId="0"/>
      <p:bldP spid="67745" grpId="0"/>
      <p:bldP spid="67746" grpId="0" animBg="1"/>
      <p:bldP spid="67747" grpId="0"/>
      <p:bldP spid="67751" grpId="0"/>
      <p:bldP spid="677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4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3886200" y="1524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39700" y="990600"/>
            <a:ext cx="435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 dirty="0">
                <a:solidFill>
                  <a:srgbClr val="FF0000"/>
                </a:solidFill>
              </a:rPr>
              <a:t>1/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Cấu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tạo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hóa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học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phân</a:t>
            </a:r>
            <a:r>
              <a:rPr lang="en-US" altLang="en-US" sz="2000" b="1" u="sng" dirty="0">
                <a:solidFill>
                  <a:srgbClr val="FF0000"/>
                </a:solidFill>
              </a:rPr>
              <a:t> </a:t>
            </a:r>
            <a:r>
              <a:rPr lang="en-US" altLang="en-US" sz="2000" b="1" u="sng" dirty="0" err="1">
                <a:solidFill>
                  <a:srgbClr val="FF0000"/>
                </a:solidFill>
              </a:rPr>
              <a:t>tử</a:t>
            </a:r>
            <a:r>
              <a:rPr lang="en-US" altLang="en-US" sz="2000" b="1" u="sng" dirty="0">
                <a:solidFill>
                  <a:srgbClr val="FF0000"/>
                </a:solidFill>
              </a:rPr>
              <a:t> ADN</a:t>
            </a:r>
            <a:r>
              <a:rPr lang="en-US" altLang="en-US" sz="2000" dirty="0"/>
              <a:t>:</a:t>
            </a:r>
          </a:p>
        </p:txBody>
      </p:sp>
      <p:pic>
        <p:nvPicPr>
          <p:cNvPr id="10246" name="Picture 15" descr="ADN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2922"/>
            <a:ext cx="243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16"/>
          <p:cNvGrpSpPr>
            <a:grpSpLocks/>
          </p:cNvGrpSpPr>
          <p:nvPr/>
        </p:nvGrpSpPr>
        <p:grpSpPr bwMode="auto">
          <a:xfrm>
            <a:off x="5943600" y="3657600"/>
            <a:ext cx="1066800" cy="304800"/>
            <a:chOff x="768" y="3072"/>
            <a:chExt cx="768" cy="240"/>
          </a:xfrm>
        </p:grpSpPr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>
              <a:off x="768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9" name="Line 18"/>
            <p:cNvSpPr>
              <a:spLocks noChangeShapeType="1"/>
            </p:cNvSpPr>
            <p:nvPr/>
          </p:nvSpPr>
          <p:spPr bwMode="auto">
            <a:xfrm>
              <a:off x="768" y="307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0" name="Line 19"/>
            <p:cNvSpPr>
              <a:spLocks noChangeShapeType="1"/>
            </p:cNvSpPr>
            <p:nvPr/>
          </p:nvSpPr>
          <p:spPr bwMode="auto">
            <a:xfrm>
              <a:off x="1536" y="3072"/>
              <a:ext cx="0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61" name="Line 20"/>
            <p:cNvSpPr>
              <a:spLocks noChangeShapeType="1"/>
            </p:cNvSpPr>
            <p:nvPr/>
          </p:nvSpPr>
          <p:spPr bwMode="auto">
            <a:xfrm>
              <a:off x="768" y="3312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248" name="Line 21"/>
          <p:cNvSpPr>
            <a:spLocks noChangeShapeType="1"/>
          </p:cNvSpPr>
          <p:nvPr/>
        </p:nvSpPr>
        <p:spPr bwMode="auto">
          <a:xfrm flipV="1">
            <a:off x="7010400" y="3581400"/>
            <a:ext cx="609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22"/>
          <p:cNvSpPr txBox="1">
            <a:spLocks noChangeArrowheads="1"/>
          </p:cNvSpPr>
          <p:nvPr/>
        </p:nvSpPr>
        <p:spPr bwMode="auto">
          <a:xfrm>
            <a:off x="7391400" y="3200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0000FF"/>
                </a:solidFill>
              </a:rPr>
              <a:t>nucleotit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66699" y="1660163"/>
            <a:ext cx="47624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3399"/>
                </a:solidFill>
              </a:rPr>
              <a:t>Quan </a:t>
            </a:r>
            <a:r>
              <a:rPr lang="en-US" altLang="en-US" sz="3200" dirty="0" err="1">
                <a:solidFill>
                  <a:srgbClr val="FF3399"/>
                </a:solidFill>
              </a:rPr>
              <a:t>sát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hình</a:t>
            </a:r>
            <a:r>
              <a:rPr lang="en-US" altLang="en-US" sz="3200" dirty="0">
                <a:solidFill>
                  <a:srgbClr val="FF3399"/>
                </a:solidFill>
              </a:rPr>
              <a:t> 15, </a:t>
            </a:r>
            <a:r>
              <a:rPr lang="en-US" altLang="en-US" sz="3200" dirty="0" err="1">
                <a:solidFill>
                  <a:srgbClr val="FF3399"/>
                </a:solidFill>
              </a:rPr>
              <a:t>nghiên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cứu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thông</a:t>
            </a:r>
            <a:r>
              <a:rPr lang="en-US" altLang="en-US" sz="3200" dirty="0">
                <a:solidFill>
                  <a:srgbClr val="FF3399"/>
                </a:solidFill>
              </a:rPr>
              <a:t> tin </a:t>
            </a:r>
            <a:r>
              <a:rPr lang="en-US" altLang="en-US" sz="3200" dirty="0" err="1">
                <a:solidFill>
                  <a:srgbClr val="FF3399"/>
                </a:solidFill>
              </a:rPr>
              <a:t>sgk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thảo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luận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theo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nhóm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trong</a:t>
            </a:r>
            <a:r>
              <a:rPr lang="en-US" altLang="en-US" sz="3200" dirty="0">
                <a:solidFill>
                  <a:srgbClr val="FF3399"/>
                </a:solidFill>
              </a:rPr>
              <a:t> 5 </a:t>
            </a:r>
            <a:r>
              <a:rPr lang="en-US" altLang="en-US" sz="3200" dirty="0" err="1">
                <a:solidFill>
                  <a:srgbClr val="FF3399"/>
                </a:solidFill>
              </a:rPr>
              <a:t>phút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trả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lời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câu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hỏi</a:t>
            </a:r>
            <a:r>
              <a:rPr lang="en-US" altLang="en-US" sz="3200" dirty="0">
                <a:solidFill>
                  <a:srgbClr val="FF3399"/>
                </a:solidFill>
              </a:rPr>
              <a:t>: </a:t>
            </a:r>
            <a:r>
              <a:rPr lang="en-US" altLang="en-US" sz="3200" dirty="0" err="1">
                <a:solidFill>
                  <a:srgbClr val="FF3399"/>
                </a:solidFill>
              </a:rPr>
              <a:t>Vì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sao</a:t>
            </a:r>
            <a:r>
              <a:rPr lang="en-US" altLang="en-US" sz="3200" dirty="0">
                <a:solidFill>
                  <a:srgbClr val="FF3399"/>
                </a:solidFill>
              </a:rPr>
              <a:t> ADN </a:t>
            </a:r>
            <a:r>
              <a:rPr lang="en-US" altLang="en-US" sz="3200" dirty="0" err="1">
                <a:solidFill>
                  <a:srgbClr val="FF3399"/>
                </a:solidFill>
              </a:rPr>
              <a:t>có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tính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đặc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thù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và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đa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dạng</a:t>
            </a:r>
            <a:r>
              <a:rPr lang="en-US" altLang="en-US" sz="32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>
            <a:off x="0" y="4724400"/>
            <a:ext cx="449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vi-VN" altLang="en-US" sz="2000">
              <a:solidFill>
                <a:srgbClr val="0000FF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117150" y="4903892"/>
            <a:ext cx="47596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3399"/>
                </a:solidFill>
              </a:rPr>
              <a:t>? </a:t>
            </a:r>
            <a:r>
              <a:rPr lang="en-US" altLang="en-US" sz="3200" dirty="0" err="1">
                <a:solidFill>
                  <a:srgbClr val="FF3399"/>
                </a:solidFill>
              </a:rPr>
              <a:t>Tính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đa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dạng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và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đặc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thù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của</a:t>
            </a:r>
            <a:r>
              <a:rPr lang="en-US" altLang="en-US" sz="3200" dirty="0">
                <a:solidFill>
                  <a:srgbClr val="FF3399"/>
                </a:solidFill>
              </a:rPr>
              <a:t> ADN </a:t>
            </a:r>
            <a:r>
              <a:rPr lang="en-US" altLang="en-US" sz="3200" dirty="0" err="1">
                <a:solidFill>
                  <a:srgbClr val="FF3399"/>
                </a:solidFill>
              </a:rPr>
              <a:t>có</a:t>
            </a:r>
            <a:r>
              <a:rPr lang="en-US" altLang="en-US" sz="3200" dirty="0">
                <a:solidFill>
                  <a:srgbClr val="FF3399"/>
                </a:solidFill>
              </a:rPr>
              <a:t> ý </a:t>
            </a:r>
            <a:r>
              <a:rPr lang="en-US" altLang="en-US" sz="3200" dirty="0" err="1">
                <a:solidFill>
                  <a:srgbClr val="FF3399"/>
                </a:solidFill>
              </a:rPr>
              <a:t>nghĩa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gì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đối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với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sinh</a:t>
            </a:r>
            <a:r>
              <a:rPr lang="en-US" altLang="en-US" sz="3200" dirty="0">
                <a:solidFill>
                  <a:srgbClr val="FF3399"/>
                </a:solidFill>
              </a:rPr>
              <a:t> </a:t>
            </a:r>
            <a:r>
              <a:rPr lang="en-US" altLang="en-US" sz="3200" dirty="0" err="1">
                <a:solidFill>
                  <a:srgbClr val="FF3399"/>
                </a:solidFill>
              </a:rPr>
              <a:t>vật</a:t>
            </a:r>
            <a:endParaRPr lang="en-US" altLang="en-US" sz="3200" dirty="0">
              <a:solidFill>
                <a:srgbClr val="FF3399"/>
              </a:solidFill>
            </a:endParaRPr>
          </a:p>
        </p:txBody>
      </p:sp>
      <p:sp>
        <p:nvSpPr>
          <p:cNvPr id="10256" name="Line 30"/>
          <p:cNvSpPr>
            <a:spLocks noChangeShapeType="1"/>
          </p:cNvSpPr>
          <p:nvPr/>
        </p:nvSpPr>
        <p:spPr bwMode="auto">
          <a:xfrm flipV="1">
            <a:off x="76200" y="3069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09800" y="15932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0000FF"/>
                </a:solidFill>
              </a:rPr>
              <a:t>BÀI 15</a:t>
            </a:r>
            <a:r>
              <a:rPr lang="en-US" altLang="en-US" dirty="0"/>
              <a:t> :</a:t>
            </a:r>
            <a:r>
              <a:rPr lang="en-US" altLang="en-US" dirty="0"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487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/>
      <p:bldP spid="22552" grpId="1"/>
      <p:bldP spid="225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7394575" y="3538538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40288" y="1790700"/>
            <a:ext cx="1439862" cy="2058988"/>
            <a:chOff x="3037" y="1591"/>
            <a:chExt cx="907" cy="1297"/>
          </a:xfrm>
        </p:grpSpPr>
        <p:grpSp>
          <p:nvGrpSpPr>
            <p:cNvPr id="7315" name="Group 4"/>
            <p:cNvGrpSpPr>
              <a:grpSpLocks/>
            </p:cNvGrpSpPr>
            <p:nvPr/>
          </p:nvGrpSpPr>
          <p:grpSpPr bwMode="auto">
            <a:xfrm>
              <a:off x="3037" y="1591"/>
              <a:ext cx="907" cy="288"/>
              <a:chOff x="2396" y="1715"/>
              <a:chExt cx="823" cy="298"/>
            </a:xfrm>
          </p:grpSpPr>
          <p:grpSp>
            <p:nvGrpSpPr>
              <p:cNvPr id="7319" name="Group 5"/>
              <p:cNvGrpSpPr>
                <a:grpSpLocks/>
              </p:cNvGrpSpPr>
              <p:nvPr/>
            </p:nvGrpSpPr>
            <p:grpSpPr bwMode="auto">
              <a:xfrm>
                <a:off x="2396" y="1733"/>
                <a:ext cx="823" cy="258"/>
                <a:chOff x="3482" y="2208"/>
                <a:chExt cx="365" cy="122"/>
              </a:xfrm>
            </p:grpSpPr>
            <p:grpSp>
              <p:nvGrpSpPr>
                <p:cNvPr id="7321" name="Group 6"/>
                <p:cNvGrpSpPr>
                  <a:grpSpLocks/>
                </p:cNvGrpSpPr>
                <p:nvPr/>
              </p:nvGrpSpPr>
              <p:grpSpPr bwMode="auto">
                <a:xfrm>
                  <a:off x="3484" y="2208"/>
                  <a:ext cx="363" cy="122"/>
                  <a:chOff x="3496" y="2256"/>
                  <a:chExt cx="363" cy="122"/>
                </a:xfrm>
              </p:grpSpPr>
              <p:grpSp>
                <p:nvGrpSpPr>
                  <p:cNvPr id="732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3521" y="2256"/>
                    <a:ext cx="327" cy="122"/>
                    <a:chOff x="3521" y="2220"/>
                    <a:chExt cx="327" cy="122"/>
                  </a:xfrm>
                </p:grpSpPr>
                <p:sp>
                  <p:nvSpPr>
                    <p:cNvPr id="732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1" y="2221"/>
                      <a:ext cx="242" cy="121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altLang="en-US"/>
                    </a:p>
                  </p:txBody>
                </p:sp>
                <p:sp>
                  <p:nvSpPr>
                    <p:cNvPr id="7326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2220"/>
                      <a:ext cx="242" cy="121"/>
                    </a:xfrm>
                    <a:prstGeom prst="flowChartOnlineStorage">
                      <a:avLst/>
                    </a:pr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0" hangingPunct="0">
                        <a:spcBef>
                          <a:spcPct val="0"/>
                        </a:spcBef>
                      </a:pPr>
                      <a:endParaRPr lang="vi-VN" altLang="en-US" sz="2400" b="1">
                        <a:solidFill>
                          <a:srgbClr val="FF0066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732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96" y="2257"/>
                    <a:ext cx="363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22" name="Line 11"/>
                <p:cNvSpPr>
                  <a:spLocks noChangeShapeType="1"/>
                </p:cNvSpPr>
                <p:nvPr/>
              </p:nvSpPr>
              <p:spPr bwMode="auto">
                <a:xfrm>
                  <a:off x="3482" y="233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20" name="Text Box 12"/>
              <p:cNvSpPr txBox="1">
                <a:spLocks noChangeArrowheads="1"/>
              </p:cNvSpPr>
              <p:nvPr/>
            </p:nvSpPr>
            <p:spPr bwMode="auto">
              <a:xfrm>
                <a:off x="2482" y="1715"/>
                <a:ext cx="251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400" b="1">
                    <a:solidFill>
                      <a:srgbClr val="FF0066"/>
                    </a:solidFill>
                    <a:latin typeface=".VnBlackH" pitchFamily="34" charset="0"/>
                  </a:rPr>
                  <a:t>A</a:t>
                </a:r>
              </a:p>
            </p:txBody>
          </p:sp>
        </p:grpSp>
        <p:grpSp>
          <p:nvGrpSpPr>
            <p:cNvPr id="7316" name="Group 13"/>
            <p:cNvGrpSpPr>
              <a:grpSpLocks/>
            </p:cNvGrpSpPr>
            <p:nvPr/>
          </p:nvGrpSpPr>
          <p:grpSpPr bwMode="auto">
            <a:xfrm>
              <a:off x="3146" y="2632"/>
              <a:ext cx="628" cy="256"/>
              <a:chOff x="2420" y="2442"/>
              <a:chExt cx="557" cy="226"/>
            </a:xfrm>
          </p:grpSpPr>
          <p:sp>
            <p:nvSpPr>
              <p:cNvPr id="7317" name="Freeform 14"/>
              <p:cNvSpPr>
                <a:spLocks/>
              </p:cNvSpPr>
              <p:nvPr/>
            </p:nvSpPr>
            <p:spPr bwMode="auto">
              <a:xfrm flipH="1">
                <a:off x="2420" y="2453"/>
                <a:ext cx="557" cy="215"/>
              </a:xfrm>
              <a:custGeom>
                <a:avLst/>
                <a:gdLst>
                  <a:gd name="T0" fmla="*/ 0 w 1185"/>
                  <a:gd name="T1" fmla="*/ 0 h 774"/>
                  <a:gd name="T2" fmla="*/ 27 w 1185"/>
                  <a:gd name="T3" fmla="*/ 0 h 774"/>
                  <a:gd name="T4" fmla="*/ 27 w 1185"/>
                  <a:gd name="T5" fmla="*/ 1 h 774"/>
                  <a:gd name="T6" fmla="*/ 0 w 1185"/>
                  <a:gd name="T7" fmla="*/ 1 h 774"/>
                  <a:gd name="T8" fmla="*/ 6 w 1185"/>
                  <a:gd name="T9" fmla="*/ 1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Text Box 15"/>
              <p:cNvSpPr txBox="1">
                <a:spLocks noChangeArrowheads="1"/>
              </p:cNvSpPr>
              <p:nvPr/>
            </p:nvSpPr>
            <p:spPr bwMode="auto">
              <a:xfrm flipH="1">
                <a:off x="2445" y="2442"/>
                <a:ext cx="24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000" b="1">
                    <a:solidFill>
                      <a:srgbClr val="FF0066"/>
                    </a:solidFill>
                    <a:latin typeface=".VnBlackH" pitchFamily="34" charset="0"/>
                  </a:rPr>
                  <a:t>X</a:t>
                </a:r>
              </a:p>
            </p:txBody>
          </p:sp>
        </p:grpSp>
      </p:grpSp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0" y="381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cs typeface="Times New Roman" panose="02020603050405020304" pitchFamily="18" charset="0"/>
              </a:rPr>
              <a:t> ĐA DẠNG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cs typeface="Times New Roman" panose="02020603050405020304" pitchFamily="18" charset="0"/>
              </a:rPr>
              <a:t> ĐẶC THÙ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cs typeface="Times New Roman" panose="02020603050405020304" pitchFamily="18" charset="0"/>
              </a:rPr>
              <a:t> ADN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cs typeface="Times New Roman" panose="02020603050405020304" pitchFamily="18" charset="0"/>
              </a:rPr>
              <a:t> ở:</a:t>
            </a:r>
          </a:p>
        </p:txBody>
      </p:sp>
      <p:sp>
        <p:nvSpPr>
          <p:cNvPr id="7173" name="AutoShape 17"/>
          <p:cNvSpPr>
            <a:spLocks noChangeArrowheads="1"/>
          </p:cNvSpPr>
          <p:nvPr/>
        </p:nvSpPr>
        <p:spPr bwMode="auto">
          <a:xfrm>
            <a:off x="635000" y="1409700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461963" y="2619375"/>
            <a:ext cx="1166812" cy="457200"/>
            <a:chOff x="2339" y="2015"/>
            <a:chExt cx="735" cy="288"/>
          </a:xfrm>
        </p:grpSpPr>
        <p:grpSp>
          <p:nvGrpSpPr>
            <p:cNvPr id="7311" name="Group 19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313" name="AutoShape 20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314" name="AutoShape 21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312" name="Text Box 22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7175" name="Group 23"/>
          <p:cNvGrpSpPr>
            <a:grpSpLocks/>
          </p:cNvGrpSpPr>
          <p:nvPr/>
        </p:nvGrpSpPr>
        <p:grpSpPr bwMode="auto">
          <a:xfrm>
            <a:off x="635000" y="2235200"/>
            <a:ext cx="996950" cy="406400"/>
            <a:chOff x="2420" y="2442"/>
            <a:chExt cx="557" cy="226"/>
          </a:xfrm>
        </p:grpSpPr>
        <p:sp>
          <p:nvSpPr>
            <p:cNvPr id="7309" name="Freeform 24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0" name="Text Box 25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7176" name="Group 26"/>
          <p:cNvGrpSpPr>
            <a:grpSpLocks/>
          </p:cNvGrpSpPr>
          <p:nvPr/>
        </p:nvGrpSpPr>
        <p:grpSpPr bwMode="auto">
          <a:xfrm>
            <a:off x="539750" y="3043240"/>
            <a:ext cx="1439863" cy="461803"/>
            <a:chOff x="2396" y="1715"/>
            <a:chExt cx="823" cy="301"/>
          </a:xfrm>
        </p:grpSpPr>
        <p:grpSp>
          <p:nvGrpSpPr>
            <p:cNvPr id="7301" name="Group 27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303" name="Group 28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305" name="Group 29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30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0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306" name="Line 32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304" name="Line 33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02" name="Text Box 34"/>
            <p:cNvSpPr txBox="1">
              <a:spLocks noChangeArrowheads="1"/>
            </p:cNvSpPr>
            <p:nvPr/>
          </p:nvSpPr>
          <p:spPr bwMode="auto">
            <a:xfrm>
              <a:off x="2482" y="1715"/>
              <a:ext cx="23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177" name="Group 35"/>
          <p:cNvGrpSpPr>
            <a:grpSpLocks/>
          </p:cNvGrpSpPr>
          <p:nvPr/>
        </p:nvGrpSpPr>
        <p:grpSpPr bwMode="auto">
          <a:xfrm>
            <a:off x="481013" y="968375"/>
            <a:ext cx="1166812" cy="457200"/>
            <a:chOff x="2339" y="2015"/>
            <a:chExt cx="735" cy="288"/>
          </a:xfrm>
        </p:grpSpPr>
        <p:grpSp>
          <p:nvGrpSpPr>
            <p:cNvPr id="7297" name="Group 36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9" name="AutoShape 37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00" name="AutoShape 38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98" name="Text Box 39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7178" name="AutoShape 40"/>
          <p:cNvSpPr>
            <a:spLocks noChangeArrowheads="1"/>
          </p:cNvSpPr>
          <p:nvPr/>
        </p:nvSpPr>
        <p:spPr bwMode="auto">
          <a:xfrm>
            <a:off x="635000" y="3484563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7179" name="Group 41"/>
          <p:cNvGrpSpPr>
            <a:grpSpLocks/>
          </p:cNvGrpSpPr>
          <p:nvPr/>
        </p:nvGrpSpPr>
        <p:grpSpPr bwMode="auto">
          <a:xfrm>
            <a:off x="461963" y="1793875"/>
            <a:ext cx="1166812" cy="457200"/>
            <a:chOff x="2339" y="2015"/>
            <a:chExt cx="735" cy="288"/>
          </a:xfrm>
        </p:grpSpPr>
        <p:grpSp>
          <p:nvGrpSpPr>
            <p:cNvPr id="7293" name="Group 42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5" name="AutoShape 4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96" name="AutoShape 4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94" name="Text Box 45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7180" name="AutoShape 46"/>
          <p:cNvSpPr>
            <a:spLocks noChangeArrowheads="1"/>
          </p:cNvSpPr>
          <p:nvPr/>
        </p:nvSpPr>
        <p:spPr bwMode="auto">
          <a:xfrm>
            <a:off x="2892425" y="1460500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7181" name="Group 47"/>
          <p:cNvGrpSpPr>
            <a:grpSpLocks/>
          </p:cNvGrpSpPr>
          <p:nvPr/>
        </p:nvGrpSpPr>
        <p:grpSpPr bwMode="auto">
          <a:xfrm>
            <a:off x="2649538" y="2657475"/>
            <a:ext cx="1166812" cy="457200"/>
            <a:chOff x="2339" y="2015"/>
            <a:chExt cx="735" cy="288"/>
          </a:xfrm>
        </p:grpSpPr>
        <p:grpSp>
          <p:nvGrpSpPr>
            <p:cNvPr id="7289" name="Group 48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91" name="AutoShape 4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92" name="AutoShape 5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90" name="Text Box 51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latin typeface=".VnBlackH" pitchFamily="34" charset="0"/>
                </a:rPr>
                <a:t>T</a:t>
              </a:r>
            </a:p>
          </p:txBody>
        </p:sp>
      </p:grpSp>
      <p:grpSp>
        <p:nvGrpSpPr>
          <p:cNvPr id="7182" name="Group 52"/>
          <p:cNvGrpSpPr>
            <a:grpSpLocks/>
          </p:cNvGrpSpPr>
          <p:nvPr/>
        </p:nvGrpSpPr>
        <p:grpSpPr bwMode="auto">
          <a:xfrm>
            <a:off x="2822575" y="2273300"/>
            <a:ext cx="996950" cy="406400"/>
            <a:chOff x="2420" y="2442"/>
            <a:chExt cx="557" cy="226"/>
          </a:xfrm>
        </p:grpSpPr>
        <p:sp>
          <p:nvSpPr>
            <p:cNvPr id="7287" name="Freeform 53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8" name="Text Box 54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7183" name="Group 55"/>
          <p:cNvGrpSpPr>
            <a:grpSpLocks/>
          </p:cNvGrpSpPr>
          <p:nvPr/>
        </p:nvGrpSpPr>
        <p:grpSpPr bwMode="auto">
          <a:xfrm>
            <a:off x="2727325" y="3068640"/>
            <a:ext cx="1439863" cy="461803"/>
            <a:chOff x="2396" y="1715"/>
            <a:chExt cx="823" cy="301"/>
          </a:xfrm>
        </p:grpSpPr>
        <p:grpSp>
          <p:nvGrpSpPr>
            <p:cNvPr id="7279" name="Group 56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81" name="Group 5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83" name="Group 5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8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86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284" name="Line 6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282" name="Line 6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80" name="Text Box 63"/>
            <p:cNvSpPr txBox="1">
              <a:spLocks noChangeArrowheads="1"/>
            </p:cNvSpPr>
            <p:nvPr/>
          </p:nvSpPr>
          <p:spPr bwMode="auto">
            <a:xfrm>
              <a:off x="2482" y="1715"/>
              <a:ext cx="23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184" name="Group 64"/>
          <p:cNvGrpSpPr>
            <a:grpSpLocks/>
          </p:cNvGrpSpPr>
          <p:nvPr/>
        </p:nvGrpSpPr>
        <p:grpSpPr bwMode="auto">
          <a:xfrm>
            <a:off x="2668588" y="1006475"/>
            <a:ext cx="1166812" cy="457200"/>
            <a:chOff x="2339" y="2015"/>
            <a:chExt cx="735" cy="288"/>
          </a:xfrm>
        </p:grpSpPr>
        <p:grpSp>
          <p:nvGrpSpPr>
            <p:cNvPr id="7275" name="Group 6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77" name="AutoShape 6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78" name="AutoShape 6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76" name="Text Box 6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7185" name="AutoShape 69"/>
          <p:cNvSpPr>
            <a:spLocks noChangeArrowheads="1"/>
          </p:cNvSpPr>
          <p:nvPr/>
        </p:nvSpPr>
        <p:spPr bwMode="auto">
          <a:xfrm>
            <a:off x="2822575" y="3522663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7186" name="Group 70"/>
          <p:cNvGrpSpPr>
            <a:grpSpLocks/>
          </p:cNvGrpSpPr>
          <p:nvPr/>
        </p:nvGrpSpPr>
        <p:grpSpPr bwMode="auto">
          <a:xfrm>
            <a:off x="2649538" y="1831975"/>
            <a:ext cx="1166812" cy="457200"/>
            <a:chOff x="2339" y="2015"/>
            <a:chExt cx="735" cy="288"/>
          </a:xfrm>
        </p:grpSpPr>
        <p:grpSp>
          <p:nvGrpSpPr>
            <p:cNvPr id="7271" name="Group 71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73" name="AutoShape 72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4" name="AutoShape 73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272" name="Text Box 74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7187" name="AutoShape 75"/>
          <p:cNvSpPr>
            <a:spLocks noChangeArrowheads="1"/>
          </p:cNvSpPr>
          <p:nvPr/>
        </p:nvSpPr>
        <p:spPr bwMode="auto">
          <a:xfrm>
            <a:off x="6108700" y="9266238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sp>
        <p:nvSpPr>
          <p:cNvPr id="7188" name="AutoShape 76"/>
          <p:cNvSpPr>
            <a:spLocks noChangeArrowheads="1"/>
          </p:cNvSpPr>
          <p:nvPr/>
        </p:nvSpPr>
        <p:spPr bwMode="auto">
          <a:xfrm>
            <a:off x="3649663" y="9112250"/>
            <a:ext cx="1344612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.VnBlackH" pitchFamily="34" charset="0"/>
              </a:rPr>
              <a:t>G</a:t>
            </a:r>
          </a:p>
        </p:txBody>
      </p:sp>
      <p:grpSp>
        <p:nvGrpSpPr>
          <p:cNvPr id="7189" name="Group 77"/>
          <p:cNvGrpSpPr>
            <a:grpSpLocks/>
          </p:cNvGrpSpPr>
          <p:nvPr/>
        </p:nvGrpSpPr>
        <p:grpSpPr bwMode="auto">
          <a:xfrm>
            <a:off x="4762500" y="2638425"/>
            <a:ext cx="1166813" cy="457200"/>
            <a:chOff x="2339" y="2015"/>
            <a:chExt cx="735" cy="288"/>
          </a:xfrm>
        </p:grpSpPr>
        <p:grpSp>
          <p:nvGrpSpPr>
            <p:cNvPr id="7267" name="Group 78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69" name="AutoShape 79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70" name="AutoShape 80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68" name="Text Box 81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7190" name="Group 82"/>
          <p:cNvGrpSpPr>
            <a:grpSpLocks/>
          </p:cNvGrpSpPr>
          <p:nvPr/>
        </p:nvGrpSpPr>
        <p:grpSpPr bwMode="auto">
          <a:xfrm>
            <a:off x="4935538" y="2254250"/>
            <a:ext cx="996950" cy="406400"/>
            <a:chOff x="2420" y="2442"/>
            <a:chExt cx="557" cy="226"/>
          </a:xfrm>
        </p:grpSpPr>
        <p:sp>
          <p:nvSpPr>
            <p:cNvPr id="7265" name="Freeform 83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Text Box 84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7191" name="Group 85"/>
          <p:cNvGrpSpPr>
            <a:grpSpLocks/>
          </p:cNvGrpSpPr>
          <p:nvPr/>
        </p:nvGrpSpPr>
        <p:grpSpPr bwMode="auto">
          <a:xfrm>
            <a:off x="4840288" y="3062290"/>
            <a:ext cx="1439862" cy="461803"/>
            <a:chOff x="2396" y="1715"/>
            <a:chExt cx="823" cy="301"/>
          </a:xfrm>
        </p:grpSpPr>
        <p:grpSp>
          <p:nvGrpSpPr>
            <p:cNvPr id="7257" name="Group 86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59" name="Group 87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61" name="Group 88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6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264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262" name="Line 91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58" name="Text Box 93"/>
            <p:cNvSpPr txBox="1">
              <a:spLocks noChangeArrowheads="1"/>
            </p:cNvSpPr>
            <p:nvPr/>
          </p:nvSpPr>
          <p:spPr bwMode="auto">
            <a:xfrm>
              <a:off x="2482" y="1715"/>
              <a:ext cx="23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192" name="Group 94"/>
          <p:cNvGrpSpPr>
            <a:grpSpLocks/>
          </p:cNvGrpSpPr>
          <p:nvPr/>
        </p:nvGrpSpPr>
        <p:grpSpPr bwMode="auto">
          <a:xfrm>
            <a:off x="4781550" y="987425"/>
            <a:ext cx="1166813" cy="457200"/>
            <a:chOff x="2339" y="2015"/>
            <a:chExt cx="735" cy="288"/>
          </a:xfrm>
        </p:grpSpPr>
        <p:grpSp>
          <p:nvGrpSpPr>
            <p:cNvPr id="7253" name="Group 9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55" name="AutoShape 9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56" name="AutoShape 9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54" name="Text Box 9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70664" name="Group 99"/>
          <p:cNvGrpSpPr>
            <a:grpSpLocks/>
          </p:cNvGrpSpPr>
          <p:nvPr/>
        </p:nvGrpSpPr>
        <p:grpSpPr bwMode="auto">
          <a:xfrm>
            <a:off x="4840288" y="1828800"/>
            <a:ext cx="1517650" cy="2074863"/>
            <a:chOff x="3000" y="1579"/>
            <a:chExt cx="956" cy="1307"/>
          </a:xfrm>
        </p:grpSpPr>
        <p:sp>
          <p:nvSpPr>
            <p:cNvPr id="7247" name="AutoShape 100"/>
            <p:cNvSpPr>
              <a:spLocks noChangeArrowheads="1"/>
            </p:cNvSpPr>
            <p:nvPr/>
          </p:nvSpPr>
          <p:spPr bwMode="auto">
            <a:xfrm>
              <a:off x="3109" y="2644"/>
              <a:ext cx="847" cy="242"/>
            </a:xfrm>
            <a:prstGeom prst="homePlate">
              <a:avLst>
                <a:gd name="adj" fmla="val 60748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grpSp>
          <p:nvGrpSpPr>
            <p:cNvPr id="7248" name="Group 101"/>
            <p:cNvGrpSpPr>
              <a:grpSpLocks/>
            </p:cNvGrpSpPr>
            <p:nvPr/>
          </p:nvGrpSpPr>
          <p:grpSpPr bwMode="auto">
            <a:xfrm>
              <a:off x="3000" y="1579"/>
              <a:ext cx="735" cy="288"/>
              <a:chOff x="2339" y="2015"/>
              <a:chExt cx="735" cy="288"/>
            </a:xfrm>
          </p:grpSpPr>
          <p:grpSp>
            <p:nvGrpSpPr>
              <p:cNvPr id="7249" name="Group 102"/>
              <p:cNvGrpSpPr>
                <a:grpSpLocks/>
              </p:cNvGrpSpPr>
              <p:nvPr/>
            </p:nvGrpSpPr>
            <p:grpSpPr bwMode="auto">
              <a:xfrm flipH="1">
                <a:off x="2445" y="2044"/>
                <a:ext cx="629" cy="236"/>
                <a:chOff x="3824" y="2208"/>
                <a:chExt cx="277" cy="121"/>
              </a:xfrm>
            </p:grpSpPr>
            <p:sp>
              <p:nvSpPr>
                <p:cNvPr id="7251" name="AutoShape 103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7252" name="AutoShape 104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>
                    <a:spcBef>
                      <a:spcPct val="0"/>
                    </a:spcBef>
                  </a:pPr>
                  <a:endParaRPr lang="vi-VN" altLang="en-US" sz="1800">
                    <a:latin typeface=".VnArial" pitchFamily="34" charset="0"/>
                  </a:endParaRPr>
                </a:p>
              </p:txBody>
            </p:sp>
          </p:grpSp>
          <p:sp>
            <p:nvSpPr>
              <p:cNvPr id="7250" name="Text Box 105"/>
              <p:cNvSpPr txBox="1">
                <a:spLocks noChangeArrowheads="1"/>
              </p:cNvSpPr>
              <p:nvPr/>
            </p:nvSpPr>
            <p:spPr bwMode="auto">
              <a:xfrm flipH="1">
                <a:off x="2339" y="2015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4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</p:grpSp>
      <p:grpSp>
        <p:nvGrpSpPr>
          <p:cNvPr id="7194" name="Group 106"/>
          <p:cNvGrpSpPr>
            <a:grpSpLocks/>
          </p:cNvGrpSpPr>
          <p:nvPr/>
        </p:nvGrpSpPr>
        <p:grpSpPr bwMode="auto">
          <a:xfrm>
            <a:off x="4935538" y="1428750"/>
            <a:ext cx="996950" cy="406400"/>
            <a:chOff x="2420" y="2442"/>
            <a:chExt cx="557" cy="226"/>
          </a:xfrm>
        </p:grpSpPr>
        <p:sp>
          <p:nvSpPr>
            <p:cNvPr id="7245" name="Freeform 107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Text Box 108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00"/>
                  </a:solidFill>
                  <a:latin typeface=".VnBlackH" pitchFamily="34" charset="0"/>
                </a:rPr>
                <a:t>X</a:t>
              </a:r>
            </a:p>
          </p:txBody>
        </p:sp>
      </p:grpSp>
      <p:sp>
        <p:nvSpPr>
          <p:cNvPr id="7195" name="AutoShape 109"/>
          <p:cNvSpPr>
            <a:spLocks noChangeArrowheads="1"/>
          </p:cNvSpPr>
          <p:nvPr/>
        </p:nvSpPr>
        <p:spPr bwMode="auto">
          <a:xfrm>
            <a:off x="4956175" y="1444625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96" name="Rectangle 110"/>
          <p:cNvSpPr>
            <a:spLocks noChangeArrowheads="1"/>
          </p:cNvSpPr>
          <p:nvPr/>
        </p:nvSpPr>
        <p:spPr bwMode="auto">
          <a:xfrm>
            <a:off x="444500" y="1008063"/>
            <a:ext cx="20955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7" name="Rectangle 111"/>
          <p:cNvSpPr>
            <a:spLocks noChangeArrowheads="1"/>
          </p:cNvSpPr>
          <p:nvPr/>
        </p:nvSpPr>
        <p:spPr bwMode="auto">
          <a:xfrm>
            <a:off x="2690813" y="1044575"/>
            <a:ext cx="20955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8" name="Rectangle 112"/>
          <p:cNvSpPr>
            <a:spLocks noChangeArrowheads="1"/>
          </p:cNvSpPr>
          <p:nvPr/>
        </p:nvSpPr>
        <p:spPr bwMode="auto">
          <a:xfrm>
            <a:off x="4784725" y="1027113"/>
            <a:ext cx="209550" cy="28622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70668" name="Group 113"/>
          <p:cNvGrpSpPr>
            <a:grpSpLocks/>
          </p:cNvGrpSpPr>
          <p:nvPr/>
        </p:nvGrpSpPr>
        <p:grpSpPr bwMode="auto">
          <a:xfrm>
            <a:off x="2644775" y="3365500"/>
            <a:ext cx="1236663" cy="1398588"/>
            <a:chOff x="1670" y="2547"/>
            <a:chExt cx="737" cy="881"/>
          </a:xfrm>
        </p:grpSpPr>
        <p:grpSp>
          <p:nvGrpSpPr>
            <p:cNvPr id="7236" name="Group 114"/>
            <p:cNvGrpSpPr>
              <a:grpSpLocks/>
            </p:cNvGrpSpPr>
            <p:nvPr/>
          </p:nvGrpSpPr>
          <p:grpSpPr bwMode="auto">
            <a:xfrm>
              <a:off x="1779" y="2898"/>
              <a:ext cx="628" cy="256"/>
              <a:chOff x="2420" y="2442"/>
              <a:chExt cx="557" cy="226"/>
            </a:xfrm>
          </p:grpSpPr>
          <p:sp>
            <p:nvSpPr>
              <p:cNvPr id="7243" name="Freeform 115"/>
              <p:cNvSpPr>
                <a:spLocks/>
              </p:cNvSpPr>
              <p:nvPr/>
            </p:nvSpPr>
            <p:spPr bwMode="auto">
              <a:xfrm flipH="1">
                <a:off x="2420" y="2453"/>
                <a:ext cx="557" cy="215"/>
              </a:xfrm>
              <a:custGeom>
                <a:avLst/>
                <a:gdLst>
                  <a:gd name="T0" fmla="*/ 0 w 1185"/>
                  <a:gd name="T1" fmla="*/ 0 h 774"/>
                  <a:gd name="T2" fmla="*/ 27 w 1185"/>
                  <a:gd name="T3" fmla="*/ 0 h 774"/>
                  <a:gd name="T4" fmla="*/ 27 w 1185"/>
                  <a:gd name="T5" fmla="*/ 1 h 774"/>
                  <a:gd name="T6" fmla="*/ 0 w 1185"/>
                  <a:gd name="T7" fmla="*/ 1 h 774"/>
                  <a:gd name="T8" fmla="*/ 6 w 1185"/>
                  <a:gd name="T9" fmla="*/ 1 h 774"/>
                  <a:gd name="T10" fmla="*/ 0 w 1185"/>
                  <a:gd name="T11" fmla="*/ 0 h 7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5"/>
                  <a:gd name="T19" fmla="*/ 0 h 774"/>
                  <a:gd name="T20" fmla="*/ 1185 w 1185"/>
                  <a:gd name="T21" fmla="*/ 774 h 7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5" h="774">
                    <a:moveTo>
                      <a:pt x="0" y="0"/>
                    </a:moveTo>
                    <a:lnTo>
                      <a:pt x="1185" y="0"/>
                    </a:lnTo>
                    <a:lnTo>
                      <a:pt x="1185" y="774"/>
                    </a:lnTo>
                    <a:lnTo>
                      <a:pt x="0" y="774"/>
                    </a:lnTo>
                    <a:lnTo>
                      <a:pt x="266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Text Box 116"/>
              <p:cNvSpPr txBox="1">
                <a:spLocks noChangeArrowheads="1"/>
              </p:cNvSpPr>
              <p:nvPr/>
            </p:nvSpPr>
            <p:spPr bwMode="auto">
              <a:xfrm flipH="1">
                <a:off x="2445" y="2442"/>
                <a:ext cx="24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000" b="1" dirty="0">
                    <a:solidFill>
                      <a:srgbClr val="FF0066"/>
                    </a:solidFill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7237" name="Group 117"/>
            <p:cNvGrpSpPr>
              <a:grpSpLocks/>
            </p:cNvGrpSpPr>
            <p:nvPr/>
          </p:nvGrpSpPr>
          <p:grpSpPr bwMode="auto">
            <a:xfrm>
              <a:off x="1670" y="3140"/>
              <a:ext cx="735" cy="288"/>
              <a:chOff x="2339" y="2015"/>
              <a:chExt cx="735" cy="288"/>
            </a:xfrm>
          </p:grpSpPr>
          <p:grpSp>
            <p:nvGrpSpPr>
              <p:cNvPr id="7239" name="Group 118"/>
              <p:cNvGrpSpPr>
                <a:grpSpLocks/>
              </p:cNvGrpSpPr>
              <p:nvPr/>
            </p:nvGrpSpPr>
            <p:grpSpPr bwMode="auto">
              <a:xfrm flipH="1">
                <a:off x="2445" y="2044"/>
                <a:ext cx="629" cy="236"/>
                <a:chOff x="3824" y="2208"/>
                <a:chExt cx="277" cy="121"/>
              </a:xfrm>
            </p:grpSpPr>
            <p:sp>
              <p:nvSpPr>
                <p:cNvPr id="7241" name="AutoShape 119"/>
                <p:cNvSpPr>
                  <a:spLocks noChangeArrowheads="1"/>
                </p:cNvSpPr>
                <p:nvPr/>
              </p:nvSpPr>
              <p:spPr bwMode="auto">
                <a:xfrm>
                  <a:off x="3824" y="2208"/>
                  <a:ext cx="254" cy="121"/>
                </a:xfrm>
                <a:prstGeom prst="roundRect">
                  <a:avLst>
                    <a:gd name="adj" fmla="val 49542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7242" name="AutoShape 120"/>
                <p:cNvSpPr>
                  <a:spLocks noChangeArrowheads="1"/>
                </p:cNvSpPr>
                <p:nvPr/>
              </p:nvSpPr>
              <p:spPr bwMode="auto">
                <a:xfrm>
                  <a:off x="3897" y="2208"/>
                  <a:ext cx="204" cy="12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eaLnBrk="0" hangingPunct="0">
                    <a:spcBef>
                      <a:spcPct val="0"/>
                    </a:spcBef>
                  </a:pPr>
                  <a:endParaRPr lang="vi-VN" altLang="en-US" sz="1800">
                    <a:latin typeface=".VnArial" pitchFamily="34" charset="0"/>
                  </a:endParaRPr>
                </a:p>
              </p:txBody>
            </p:sp>
          </p:grpSp>
          <p:sp>
            <p:nvSpPr>
              <p:cNvPr id="7240" name="Text Box 121"/>
              <p:cNvSpPr txBox="1">
                <a:spLocks noChangeArrowheads="1"/>
              </p:cNvSpPr>
              <p:nvPr/>
            </p:nvSpPr>
            <p:spPr bwMode="auto">
              <a:xfrm flipH="1">
                <a:off x="2339" y="2015"/>
                <a:ext cx="4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en-US" sz="2400" b="1" dirty="0">
                    <a:solidFill>
                      <a:srgbClr val="FF0066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7238" name="Rectangle 122"/>
            <p:cNvSpPr>
              <a:spLocks noChangeArrowheads="1"/>
            </p:cNvSpPr>
            <p:nvPr/>
          </p:nvSpPr>
          <p:spPr bwMode="auto">
            <a:xfrm>
              <a:off x="1695" y="2547"/>
              <a:ext cx="121" cy="85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70779" name="AutoShape 123"/>
          <p:cNvSpPr>
            <a:spLocks noChangeArrowheads="1"/>
          </p:cNvSpPr>
          <p:nvPr/>
        </p:nvSpPr>
        <p:spPr bwMode="auto">
          <a:xfrm>
            <a:off x="7394575" y="1463675"/>
            <a:ext cx="1344613" cy="384175"/>
          </a:xfrm>
          <a:prstGeom prst="homePlate">
            <a:avLst>
              <a:gd name="adj" fmla="val 60748"/>
            </a:avLst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grpSp>
        <p:nvGrpSpPr>
          <p:cNvPr id="7201" name="Group 124"/>
          <p:cNvGrpSpPr>
            <a:grpSpLocks/>
          </p:cNvGrpSpPr>
          <p:nvPr/>
        </p:nvGrpSpPr>
        <p:grpSpPr bwMode="auto">
          <a:xfrm>
            <a:off x="7221538" y="2678113"/>
            <a:ext cx="1166812" cy="457200"/>
            <a:chOff x="2339" y="2015"/>
            <a:chExt cx="735" cy="288"/>
          </a:xfrm>
        </p:grpSpPr>
        <p:grpSp>
          <p:nvGrpSpPr>
            <p:cNvPr id="7232" name="Group 125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34" name="AutoShape 126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35" name="AutoShape 127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33" name="Text Box 128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70674" name="Group 129"/>
          <p:cNvGrpSpPr>
            <a:grpSpLocks/>
          </p:cNvGrpSpPr>
          <p:nvPr/>
        </p:nvGrpSpPr>
        <p:grpSpPr bwMode="auto">
          <a:xfrm>
            <a:off x="7375525" y="2290763"/>
            <a:ext cx="996950" cy="406400"/>
            <a:chOff x="2420" y="2442"/>
            <a:chExt cx="557" cy="226"/>
          </a:xfrm>
        </p:grpSpPr>
        <p:sp>
          <p:nvSpPr>
            <p:cNvPr id="7230" name="Freeform 130"/>
            <p:cNvSpPr>
              <a:spLocks/>
            </p:cNvSpPr>
            <p:nvPr/>
          </p:nvSpPr>
          <p:spPr bwMode="auto">
            <a:xfrm flipH="1">
              <a:off x="2420" y="2453"/>
              <a:ext cx="557" cy="215"/>
            </a:xfrm>
            <a:custGeom>
              <a:avLst/>
              <a:gdLst>
                <a:gd name="T0" fmla="*/ 0 w 1185"/>
                <a:gd name="T1" fmla="*/ 0 h 774"/>
                <a:gd name="T2" fmla="*/ 27 w 1185"/>
                <a:gd name="T3" fmla="*/ 0 h 774"/>
                <a:gd name="T4" fmla="*/ 27 w 1185"/>
                <a:gd name="T5" fmla="*/ 1 h 774"/>
                <a:gd name="T6" fmla="*/ 0 w 1185"/>
                <a:gd name="T7" fmla="*/ 1 h 774"/>
                <a:gd name="T8" fmla="*/ 6 w 1185"/>
                <a:gd name="T9" fmla="*/ 1 h 774"/>
                <a:gd name="T10" fmla="*/ 0 w 1185"/>
                <a:gd name="T11" fmla="*/ 0 h 7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5"/>
                <a:gd name="T19" fmla="*/ 0 h 774"/>
                <a:gd name="T20" fmla="*/ 1185 w 1185"/>
                <a:gd name="T21" fmla="*/ 774 h 7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5" h="774">
                  <a:moveTo>
                    <a:pt x="0" y="0"/>
                  </a:moveTo>
                  <a:lnTo>
                    <a:pt x="1185" y="0"/>
                  </a:lnTo>
                  <a:lnTo>
                    <a:pt x="1185" y="774"/>
                  </a:lnTo>
                  <a:lnTo>
                    <a:pt x="0" y="774"/>
                  </a:lnTo>
                  <a:lnTo>
                    <a:pt x="266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Text Box 131"/>
            <p:cNvSpPr txBox="1">
              <a:spLocks noChangeArrowheads="1"/>
            </p:cNvSpPr>
            <p:nvPr/>
          </p:nvSpPr>
          <p:spPr bwMode="auto">
            <a:xfrm flipH="1">
              <a:off x="2445" y="2442"/>
              <a:ext cx="24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7203" name="Group 132"/>
          <p:cNvGrpSpPr>
            <a:grpSpLocks/>
          </p:cNvGrpSpPr>
          <p:nvPr/>
        </p:nvGrpSpPr>
        <p:grpSpPr bwMode="auto">
          <a:xfrm>
            <a:off x="7299325" y="3097215"/>
            <a:ext cx="1439863" cy="461803"/>
            <a:chOff x="2396" y="1715"/>
            <a:chExt cx="823" cy="301"/>
          </a:xfrm>
        </p:grpSpPr>
        <p:grpSp>
          <p:nvGrpSpPr>
            <p:cNvPr id="7222" name="Group 133"/>
            <p:cNvGrpSpPr>
              <a:grpSpLocks/>
            </p:cNvGrpSpPr>
            <p:nvPr/>
          </p:nvGrpSpPr>
          <p:grpSpPr bwMode="auto">
            <a:xfrm>
              <a:off x="2396" y="1733"/>
              <a:ext cx="823" cy="258"/>
              <a:chOff x="3482" y="2208"/>
              <a:chExt cx="365" cy="122"/>
            </a:xfrm>
          </p:grpSpPr>
          <p:grpSp>
            <p:nvGrpSpPr>
              <p:cNvPr id="7224" name="Group 134"/>
              <p:cNvGrpSpPr>
                <a:grpSpLocks/>
              </p:cNvGrpSpPr>
              <p:nvPr/>
            </p:nvGrpSpPr>
            <p:grpSpPr bwMode="auto">
              <a:xfrm>
                <a:off x="3484" y="2208"/>
                <a:ext cx="363" cy="122"/>
                <a:chOff x="3496" y="2256"/>
                <a:chExt cx="363" cy="122"/>
              </a:xfrm>
            </p:grpSpPr>
            <p:grpSp>
              <p:nvGrpSpPr>
                <p:cNvPr id="7226" name="Group 135"/>
                <p:cNvGrpSpPr>
                  <a:grpSpLocks/>
                </p:cNvGrpSpPr>
                <p:nvPr/>
              </p:nvGrpSpPr>
              <p:grpSpPr bwMode="auto">
                <a:xfrm>
                  <a:off x="3521" y="2256"/>
                  <a:ext cx="327" cy="122"/>
                  <a:chOff x="3521" y="2220"/>
                  <a:chExt cx="327" cy="122"/>
                </a:xfrm>
              </p:grpSpPr>
              <p:sp>
                <p:nvSpPr>
                  <p:cNvPr id="72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521" y="2221"/>
                    <a:ext cx="242" cy="121"/>
                  </a:xfrm>
                  <a:prstGeom prst="rect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7229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220"/>
                    <a:ext cx="242" cy="121"/>
                  </a:xfrm>
                  <a:prstGeom prst="flowChartOnlineStorage">
                    <a:avLst/>
                  </a:prstGeom>
                  <a:solidFill>
                    <a:srgbClr val="CC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7227" name="Line 138"/>
                <p:cNvSpPr>
                  <a:spLocks noChangeShapeType="1"/>
                </p:cNvSpPr>
                <p:nvPr/>
              </p:nvSpPr>
              <p:spPr bwMode="auto">
                <a:xfrm>
                  <a:off x="3496" y="2257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25" name="Line 139"/>
              <p:cNvSpPr>
                <a:spLocks noChangeShapeType="1"/>
              </p:cNvSpPr>
              <p:nvPr/>
            </p:nvSpPr>
            <p:spPr bwMode="auto">
              <a:xfrm>
                <a:off x="3482" y="233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23" name="Text Box 140"/>
            <p:cNvSpPr txBox="1">
              <a:spLocks noChangeArrowheads="1"/>
            </p:cNvSpPr>
            <p:nvPr/>
          </p:nvSpPr>
          <p:spPr bwMode="auto">
            <a:xfrm>
              <a:off x="2482" y="1715"/>
              <a:ext cx="23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70679" name="Group 141"/>
          <p:cNvGrpSpPr>
            <a:grpSpLocks/>
          </p:cNvGrpSpPr>
          <p:nvPr/>
        </p:nvGrpSpPr>
        <p:grpSpPr bwMode="auto">
          <a:xfrm>
            <a:off x="7240588" y="1022350"/>
            <a:ext cx="1166812" cy="457200"/>
            <a:chOff x="2339" y="2015"/>
            <a:chExt cx="735" cy="288"/>
          </a:xfrm>
        </p:grpSpPr>
        <p:grpSp>
          <p:nvGrpSpPr>
            <p:cNvPr id="7218" name="Group 142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20" name="AutoShape 143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21" name="AutoShape 144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 b="1">
                  <a:solidFill>
                    <a:srgbClr val="FF0066"/>
                  </a:solidFill>
                  <a:latin typeface=".VnArial" pitchFamily="34" charset="0"/>
                </a:endParaRPr>
              </a:p>
            </p:txBody>
          </p:sp>
        </p:grpSp>
        <p:sp>
          <p:nvSpPr>
            <p:cNvPr id="7219" name="Text Box 145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7205" name="Group 146"/>
          <p:cNvGrpSpPr>
            <a:grpSpLocks/>
          </p:cNvGrpSpPr>
          <p:nvPr/>
        </p:nvGrpSpPr>
        <p:grpSpPr bwMode="auto">
          <a:xfrm>
            <a:off x="7221538" y="1852613"/>
            <a:ext cx="1166812" cy="457200"/>
            <a:chOff x="2339" y="2015"/>
            <a:chExt cx="735" cy="288"/>
          </a:xfrm>
        </p:grpSpPr>
        <p:grpSp>
          <p:nvGrpSpPr>
            <p:cNvPr id="7214" name="Group 147"/>
            <p:cNvGrpSpPr>
              <a:grpSpLocks/>
            </p:cNvGrpSpPr>
            <p:nvPr/>
          </p:nvGrpSpPr>
          <p:grpSpPr bwMode="auto">
            <a:xfrm flipH="1">
              <a:off x="2445" y="2044"/>
              <a:ext cx="629" cy="236"/>
              <a:chOff x="3824" y="2208"/>
              <a:chExt cx="277" cy="121"/>
            </a:xfrm>
          </p:grpSpPr>
          <p:sp>
            <p:nvSpPr>
              <p:cNvPr id="7216" name="AutoShape 148"/>
              <p:cNvSpPr>
                <a:spLocks noChangeArrowheads="1"/>
              </p:cNvSpPr>
              <p:nvPr/>
            </p:nvSpPr>
            <p:spPr bwMode="auto">
              <a:xfrm>
                <a:off x="3824" y="2208"/>
                <a:ext cx="254" cy="121"/>
              </a:xfrm>
              <a:prstGeom prst="roundRect">
                <a:avLst>
                  <a:gd name="adj" fmla="val 49542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7217" name="AutoShape 149"/>
              <p:cNvSpPr>
                <a:spLocks noChangeArrowheads="1"/>
              </p:cNvSpPr>
              <p:nvPr/>
            </p:nvSpPr>
            <p:spPr bwMode="auto">
              <a:xfrm>
                <a:off x="3897" y="2208"/>
                <a:ext cx="204" cy="121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spcBef>
                    <a:spcPct val="0"/>
                  </a:spcBef>
                </a:pPr>
                <a:endParaRPr lang="vi-VN" altLang="en-US" sz="1800">
                  <a:latin typeface=".VnArial" pitchFamily="34" charset="0"/>
                </a:endParaRPr>
              </a:p>
            </p:txBody>
          </p:sp>
        </p:grpSp>
        <p:sp>
          <p:nvSpPr>
            <p:cNvPr id="7215" name="Text Box 150"/>
            <p:cNvSpPr txBox="1">
              <a:spLocks noChangeArrowheads="1"/>
            </p:cNvSpPr>
            <p:nvPr/>
          </p:nvSpPr>
          <p:spPr bwMode="auto">
            <a:xfrm flipH="1">
              <a:off x="2339" y="2015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4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7206" name="Rectangle 151"/>
          <p:cNvSpPr>
            <a:spLocks noChangeArrowheads="1"/>
          </p:cNvSpPr>
          <p:nvPr/>
        </p:nvSpPr>
        <p:spPr bwMode="auto">
          <a:xfrm>
            <a:off x="7204075" y="1066800"/>
            <a:ext cx="209550" cy="2862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7" name="Text Box 152"/>
          <p:cNvSpPr txBox="1">
            <a:spLocks noChangeArrowheads="1"/>
          </p:cNvSpPr>
          <p:nvPr/>
        </p:nvSpPr>
        <p:spPr bwMode="auto">
          <a:xfrm>
            <a:off x="3035300" y="5603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1</a:t>
            </a:r>
          </a:p>
        </p:txBody>
      </p:sp>
      <p:sp>
        <p:nvSpPr>
          <p:cNvPr id="7208" name="Text Box 153"/>
          <p:cNvSpPr txBox="1">
            <a:spLocks noChangeArrowheads="1"/>
          </p:cNvSpPr>
          <p:nvPr/>
        </p:nvSpPr>
        <p:spPr bwMode="auto">
          <a:xfrm>
            <a:off x="5148263" y="5476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2</a:t>
            </a:r>
          </a:p>
        </p:txBody>
      </p:sp>
      <p:sp>
        <p:nvSpPr>
          <p:cNvPr id="7209" name="Text Box 154"/>
          <p:cNvSpPr txBox="1">
            <a:spLocks noChangeArrowheads="1"/>
          </p:cNvSpPr>
          <p:nvPr/>
        </p:nvSpPr>
        <p:spPr bwMode="auto">
          <a:xfrm>
            <a:off x="7529513" y="560388"/>
            <a:ext cx="498475" cy="3968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latin typeface=".VnBlackH" pitchFamily="34" charset="0"/>
              </a:rPr>
              <a:t>3</a:t>
            </a:r>
          </a:p>
        </p:txBody>
      </p:sp>
      <p:sp>
        <p:nvSpPr>
          <p:cNvPr id="70811" name="Text Box 155"/>
          <p:cNvSpPr txBox="1">
            <a:spLocks noChangeArrowheads="1"/>
          </p:cNvSpPr>
          <p:nvPr/>
        </p:nvSpPr>
        <p:spPr bwMode="auto">
          <a:xfrm>
            <a:off x="2482225" y="4904268"/>
            <a:ext cx="1744662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lượng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0812" name="Text Box 156"/>
          <p:cNvSpPr txBox="1">
            <a:spLocks noChangeArrowheads="1"/>
          </p:cNvSpPr>
          <p:nvPr/>
        </p:nvSpPr>
        <p:spPr bwMode="auto">
          <a:xfrm>
            <a:off x="4533900" y="4876800"/>
            <a:ext cx="203517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phần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0813" name="Text Box 157"/>
          <p:cNvSpPr txBox="1">
            <a:spLocks noChangeArrowheads="1"/>
          </p:cNvSpPr>
          <p:nvPr/>
        </p:nvSpPr>
        <p:spPr bwMode="auto">
          <a:xfrm>
            <a:off x="6705600" y="4838700"/>
            <a:ext cx="2244725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400" b="1" dirty="0" err="1">
                <a:cs typeface="Times New Roman" panose="02020603050405020304" pitchFamily="18" charset="0"/>
              </a:rPr>
              <a:t>Trật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sắp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xếp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L 0.03993 0.02843 C 0.04896 0.03583 0.05399 0.04646 0.05399 0.05779 C 0.05399 0.0705 0.04896 0.08068 0.03993 0.08807 L 1.94444E-6 0.12298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70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642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11905 L 0.03994 -0.08668 C 0.04896 -0.07975 0.054 -0.06958 0.054 -0.05894 C 0.054 -0.04669 0.04896 -0.03698 0.03994 -0.03005 L -4.44444E-6 0.00278 " pathEditMode="relative" rAng="0" ptsTypes="FffFF">
                                      <p:cBhvr>
                                        <p:cTn id="32" dur="2000" spd="-100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60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55 L 0.03993 0.09246 C 0.04895 0.11326 0.05399 0.14401 0.05399 0.17591 C 0.05399 0.21266 0.04895 0.24179 0.03993 0.26259 L 4.44444E-6 0.3608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83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35807 L 0.03785 -0.26214 C 0.04687 -0.24203 0.05191 -0.21198 0.05191 -0.18054 C 0.05191 -0.14494 0.04687 -0.11628 0.03785 -0.09617 L -0.00209 2.41331E-6 " pathEditMode="relative" rAng="0" ptsTypes="FffFF">
                                      <p:cBhvr>
                                        <p:cTn id="36" dur="2000" spd="-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17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779" grpId="0" animBg="1"/>
      <p:bldP spid="70811" grpId="0" animBg="1"/>
      <p:bldP spid="70812" grpId="0" animBg="1"/>
      <p:bldP spid="708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18CB866-A2D6-4002-8538-055CB5548D6A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DBE082C-9AD5-4059-93C9-5FAE3D7EC21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FA99B4B-C46B-4213-B17F-781D3CDFE65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CCB8A4A-6C4A-48D5-9B85-DDD65957E22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B6C087E-D9A8-4B88-B2A8-8FD6760EE5A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E22C1BE-110F-4140-BCBE-D37BD58D6DA0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9EED3ED-B5A9-4385-851A-EF28ECC68F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80267702,C:\Users\user\Desktop\bai15- ADN\bai 15. AD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3EE6-1D15-471A-AE0F-8530662F3E2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2C128A3-5F07-4A5E-BFB7-D8ACCEB9958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5CA6562-9F44-41A8-B5D5-03BFED66CCA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ADF2917-9045-4ED5-939D-C42E841BB2B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507EB46-4539-4791-A343-0D072C93EE6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A21B37B-CF92-4159-A554-CA05FAA9EC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A0B9FF4-8CF8-449A-AC88-BB3B1D75A57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1114</Words>
  <Application>Microsoft Office PowerPoint</Application>
  <PresentationFormat>On-screen Show (4:3)</PresentationFormat>
  <Paragraphs>369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.VnArial</vt:lpstr>
      <vt:lpstr>.VnBlackH</vt:lpstr>
      <vt:lpstr>.VnHelvetInsH</vt:lpstr>
      <vt:lpstr>Arial</vt:lpstr>
      <vt:lpstr>Calibri</vt:lpstr>
      <vt:lpstr>Times New Roman</vt:lpstr>
      <vt:lpstr>VNI-Times</vt:lpstr>
      <vt:lpstr>Office Theme</vt:lpstr>
      <vt:lpstr>Sinh học 9</vt:lpstr>
      <vt:lpstr>KHỞI ĐỘNG</vt:lpstr>
      <vt:lpstr>Bé A và B đều là con của bố C nhưng 1 trong 2 bé là con nuôi, làm thế nào để xác định bé nào là con ruột của ông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 </vt:lpstr>
      <vt:lpstr>Câu 2: Tính đa dạng và đặc thù của  ADN là do:</vt:lpstr>
      <vt:lpstr> Câu 3: Một đoạn mạch đơn có trình tự như sau:  </vt:lpstr>
      <vt:lpstr>HƯỚNG DẪN VỀ NHÀ: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Linh</dc:creator>
  <cp:lastModifiedBy>ASUS</cp:lastModifiedBy>
  <cp:revision>23</cp:revision>
  <dcterms:created xsi:type="dcterms:W3CDTF">2006-08-16T00:00:00Z</dcterms:created>
  <dcterms:modified xsi:type="dcterms:W3CDTF">2020-10-27T09:41:37Z</dcterms:modified>
</cp:coreProperties>
</file>